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7" r:id="rId2"/>
    <p:sldId id="472" r:id="rId3"/>
    <p:sldId id="478" r:id="rId4"/>
    <p:sldId id="454" r:id="rId5"/>
    <p:sldId id="477" r:id="rId6"/>
    <p:sldId id="480" r:id="rId7"/>
    <p:sldId id="473" r:id="rId8"/>
    <p:sldId id="458" r:id="rId9"/>
    <p:sldId id="489" r:id="rId10"/>
    <p:sldId id="470" r:id="rId11"/>
    <p:sldId id="488" r:id="rId12"/>
    <p:sldId id="490" r:id="rId13"/>
    <p:sldId id="492" r:id="rId14"/>
    <p:sldId id="487" r:id="rId15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707133" initials="7" lastIdx="11" clrIdx="0"/>
  <p:cmAuthor id="1" name="Michel Tettero" initials="MT" lastIdx="5" clrIdx="1">
    <p:extLst>
      <p:ext uri="{19B8F6BF-5375-455C-9EA6-DF929625EA0E}">
        <p15:presenceInfo xmlns:p15="http://schemas.microsoft.com/office/powerpoint/2012/main" userId="S-1-5-21-4253125793-2294365297-3006432734-2244" providerId="AD"/>
      </p:ext>
    </p:extLst>
  </p:cmAuthor>
  <p:cmAuthor id="2" name="Dam, Wolter van" initials="DWv" lastIdx="1" clrIdx="2">
    <p:extLst>
      <p:ext uri="{19B8F6BF-5375-455C-9EA6-DF929625EA0E}">
        <p15:presenceInfo xmlns:p15="http://schemas.microsoft.com/office/powerpoint/2012/main" userId="S-1-5-21-1999142413-779557206-530207130-249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4368"/>
    <a:srgbClr val="3E6298"/>
    <a:srgbClr val="F79200"/>
    <a:srgbClr val="CB2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4E498A-E6FC-6A4A-9615-C52E11B36EB9}" v="408" dt="2019-09-29T18:35:17.922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Stijl, gemiddeld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ijl, gemiddeld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Stijl, licht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CAF9ED-07DC-4A11-8D7F-57B35C25682E}" styleName="Stijl, gemiddeld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Stijl, licht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0" autoAdjust="0"/>
    <p:restoredTop sz="50000" autoAdjust="0"/>
  </p:normalViewPr>
  <p:slideViewPr>
    <p:cSldViewPr>
      <p:cViewPr varScale="1">
        <p:scale>
          <a:sx n="116" d="100"/>
          <a:sy n="116" d="100"/>
        </p:scale>
        <p:origin x="14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9439E3E-1E37-43F2-A931-95A673B4C54D}" type="datetimeFigureOut">
              <a:rPr lang="nl-NL" smtClean="0"/>
              <a:pPr/>
              <a:t>11-3-2020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6A3954C7-4871-4610-9122-F6185B5FEED1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549161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E4EF1C69-86B7-4F01-A76D-88845D349D21}" type="datetimeFigureOut">
              <a:rPr lang="nl-NL" smtClean="0"/>
              <a:pPr/>
              <a:t>11-3-2020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3" tIns="45717" rIns="91433" bIns="45717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A5BBB3C-E7D4-4348-AEAE-4561612A6EB7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839583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BBB3C-E7D4-4348-AEAE-4561612A6EB7}" type="slidenum">
              <a:rPr lang="nl-NL" smtClean="0"/>
              <a:pPr/>
              <a:t>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3004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hoe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hthoe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hthoe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hoe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hthoe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Afgeronde rechthoe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Afgeronde rechthoe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hthoe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hoe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hoe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hthoe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het opmaakprofiel van de modelondertitel te bewerken</a:t>
            </a:r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65B5E6E-9EB2-4F77-80A2-D528D60C482E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1e kwartaalrapportage 2016 Versie 1.1 definitief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7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  <p:sp>
        <p:nvSpPr>
          <p:cNvPr id="8" name="Tijdelijke aanduiding voor voettekst 3"/>
          <p:cNvSpPr txBox="1">
            <a:spLocks/>
          </p:cNvSpPr>
          <p:nvPr userDrawn="1"/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 Sociaal Domein Midden-Holland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1e kwartaalrapportage 2016 Versie 1.1 definitief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7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  <p:sp>
        <p:nvSpPr>
          <p:cNvPr id="8" name="Tijdelijke aanduiding voor voettekst 3"/>
          <p:cNvSpPr txBox="1">
            <a:spLocks/>
          </p:cNvSpPr>
          <p:nvPr userDrawn="1"/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 Sociaal Domein Midden-Holland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1e kwartaalrapportage 2016 Versie 1.1 definitief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1e kwartaalrapportage 2016 Versie 1.1 definitief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Tijdelijke aanduiding voor voettekst 3"/>
          <p:cNvSpPr txBox="1">
            <a:spLocks/>
          </p:cNvSpPr>
          <p:nvPr userDrawn="1"/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 Sociaal Domein Midden-Holland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1e kwartaalrapportage 2016 Versie 1.1 definitief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voettekst 3"/>
          <p:cNvSpPr txBox="1">
            <a:spLocks/>
          </p:cNvSpPr>
          <p:nvPr userDrawn="1"/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 Sociaal Domein Midden-Holland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>
            <a:normAutofit/>
          </a:bodyPr>
          <a:lstStyle>
            <a:lvl1pPr>
              <a:defRPr sz="3600" b="1" i="0" cap="none" baseline="0"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26" name="Tijdelijke aanduiding voo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nl-NL" dirty="0"/>
              <a:t>1e kwartaalrapportage 2016 Versie 1.1 definitief</a:t>
            </a:r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>
            <a:normAutofit/>
          </a:bodyPr>
          <a:lstStyle>
            <a:lvl1pPr>
              <a:defRPr sz="3600" b="1">
                <a:solidFill>
                  <a:schemeClr val="tx2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r>
              <a:rPr lang="nl-NL" dirty="0"/>
              <a:t>1e kwartaalrapportage 2016 Versie 1.1 definitief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6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1e kwartaalrapportage 2016 Versie 1.1 definitief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6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1e kwartaalrapportage 2016 Versie 1.1 definitief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voettekst 3"/>
          <p:cNvSpPr txBox="1">
            <a:spLocks/>
          </p:cNvSpPr>
          <p:nvPr userDrawn="1"/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 Sociaal Domein Midden-Holland</a:t>
            </a:r>
          </a:p>
        </p:txBody>
      </p:sp>
      <p:pic>
        <p:nvPicPr>
          <p:cNvPr id="9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dirty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1e kwartaalrapportage 2016 Versie 1.1 definitief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pic>
        <p:nvPicPr>
          <p:cNvPr id="9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hthoe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hthoe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hthoe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hthoe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Afgeronde rechthoe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Afgeronde rechthoe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hthoe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hoe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hoe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hthoe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hthoe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hthoe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nl-NL" dirty="0"/>
              <a:t>1e kwartaalrapportage 2016 Versie 1.1 definitief</a:t>
            </a:r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65B5E6E-9EB2-4F77-80A2-D528D60C482E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20" name="Tijdelijke aanduiding voor inhoud 5" descr="nsdmh-logo-zonder-tekst.png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6021288"/>
            <a:ext cx="637014" cy="717556"/>
          </a:xfrm>
          <a:prstGeom prst="rect">
            <a:avLst/>
          </a:prstGeom>
        </p:spPr>
      </p:pic>
      <p:sp>
        <p:nvSpPr>
          <p:cNvPr id="21" name="Tijdelijke aanduiding voor voettekst 3"/>
          <p:cNvSpPr txBox="1">
            <a:spLocks/>
          </p:cNvSpPr>
          <p:nvPr userDrawn="1"/>
        </p:nvSpPr>
        <p:spPr>
          <a:xfrm>
            <a:off x="3491880" y="451520"/>
            <a:ext cx="1939672" cy="457200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Netwerk Sociaal Domein Midden-Holland</a:t>
            </a:r>
          </a:p>
        </p:txBody>
      </p:sp>
      <p:sp>
        <p:nvSpPr>
          <p:cNvPr id="24" name="Tekstvak 23"/>
          <p:cNvSpPr txBox="1"/>
          <p:nvPr userDrawn="1"/>
        </p:nvSpPr>
        <p:spPr>
          <a:xfrm>
            <a:off x="8028384" y="6453336"/>
            <a:ext cx="9733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>
                <a:solidFill>
                  <a:schemeClr val="bg1">
                    <a:lumMod val="65000"/>
                  </a:schemeClr>
                </a:solidFill>
              </a:rPr>
              <a:t>  MEI-SBAM-V2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dmh.n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323528" y="2515730"/>
            <a:ext cx="8591872" cy="1243137"/>
          </a:xfrm>
        </p:spPr>
        <p:txBody>
          <a:bodyPr>
            <a:normAutofit/>
          </a:bodyPr>
          <a:lstStyle/>
          <a:p>
            <a:pPr algn="ctr"/>
            <a:r>
              <a:rPr lang="nl-NL" sz="4200" dirty="0" smtClean="0"/>
              <a:t>Project kwaliteit</a:t>
            </a:r>
            <a:r>
              <a:rPr lang="nl-NL" sz="4200" dirty="0"/>
              <a:t/>
            </a:r>
            <a:br>
              <a:rPr lang="nl-NL" sz="4200" dirty="0"/>
            </a:br>
            <a:r>
              <a:rPr lang="nl-NL" sz="3100" dirty="0" smtClean="0"/>
              <a:t>Terugblik toetsing en aanbevelingen</a:t>
            </a:r>
            <a:endParaRPr lang="nl-NL" sz="2000" b="0" i="1" dirty="0"/>
          </a:p>
        </p:txBody>
      </p:sp>
      <p:pic>
        <p:nvPicPr>
          <p:cNvPr id="11" name="Picture 2" descr="NSDMH">
            <a:hlinkClick r:id="rId3" tooltip="NSDMH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877272"/>
            <a:ext cx="2328833" cy="831727"/>
          </a:xfrm>
          <a:prstGeom prst="rect">
            <a:avLst/>
          </a:prstGeom>
          <a:noFill/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6942" y="4293096"/>
            <a:ext cx="2288458" cy="2315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Aanbevelingen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i="1" u="sng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Samen met aanbieders uitwerken</a:t>
            </a:r>
            <a:r>
              <a:rPr lang="nl-NL" i="1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/>
            </a:r>
            <a:br>
              <a:rPr lang="nl-NL" i="1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endParaRPr lang="nl-NL" i="1" kern="0" dirty="0" smtClean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Vakbekwaamheid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Nodig: duidelijke beschrijving opleidingsniveau per dienst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U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itwerken per dienst</a:t>
            </a:r>
          </a:p>
          <a:p>
            <a:pPr marL="843534" lvl="2" indent="-285750" fontAlgn="base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Passend opleidingsniveau</a:t>
            </a:r>
          </a:p>
          <a:p>
            <a:pPr marL="843534" lvl="2" indent="-285750" fontAlgn="base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Verhouding tussen medewerkers met verschillende opleidingsniveaus</a:t>
            </a:r>
            <a:b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endParaRPr lang="nl-NL" kern="0" dirty="0" smtClean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SKJ-/BIG-registratie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Bij alle diensten Jeugd geregistreerde professionals betrokken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Uitwerken per dienst</a:t>
            </a:r>
          </a:p>
          <a:p>
            <a:pPr marL="843534" lvl="2" indent="-285750" fontAlgn="base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-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Verhouding tussen wel- en niet-geregistreerde medewerkers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</a:pP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035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Vervolg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Presentatie in FO maart</a:t>
            </a: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Aanbevelingen verwerken in voorstellen aanpassing overeenkomsten</a:t>
            </a: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Bespreking in FO juni</a:t>
            </a: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Aanpassing overeenkomsten voor 1 juli</a:t>
            </a: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Overgangsregeling half jaar (juli t/m december)</a:t>
            </a: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</a:pP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83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Verzoek aan 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b="1" i="1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Wilt u</a:t>
            </a:r>
          </a:p>
          <a:p>
            <a:pPr marL="292608" lvl="1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b="1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meewerken aan</a:t>
            </a:r>
          </a:p>
          <a:p>
            <a:pPr marL="292608" lvl="1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b="1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een eenduidige beschrijving van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/>
            </a:r>
            <a:b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endParaRPr lang="nl-NL" kern="0" dirty="0" smtClean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-"/>
            </a:pP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V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oorwaarden m.b.t. vakbekwaamheid</a:t>
            </a: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-"/>
            </a:pP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V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oorwaarden m.b.t. de inzet van SKJ-geregistreerde medewerkers per dienst</a:t>
            </a: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-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Voorwaarden voor een verhouding tussen</a:t>
            </a:r>
            <a:b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het aantal HBO- en MBO-geschoolde medewerkers per dienst</a:t>
            </a: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-"/>
            </a:pP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-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In het bijzonder voor diensten Begeleiding en Dagbesteding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504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Verzoek aan 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b="1" i="1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Wilt u</a:t>
            </a:r>
          </a:p>
          <a:p>
            <a:pPr marL="292608" lvl="1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b="1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d</a:t>
            </a:r>
            <a:r>
              <a:rPr lang="nl-NL" b="1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an alvast reserveren</a:t>
            </a:r>
            <a:br>
              <a:rPr lang="nl-NL" b="1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r>
              <a:rPr lang="nl-NL" b="1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/>
            </a:r>
            <a:br>
              <a:rPr lang="nl-NL" b="1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r>
              <a:rPr lang="nl-NL" b="1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/>
            </a:r>
            <a:br>
              <a:rPr lang="nl-NL" b="1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Dinsdag </a:t>
            </a: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7 april (14.30 – 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16.00)</a:t>
            </a:r>
            <a:b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/>
            </a:r>
            <a:b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Maandag </a:t>
            </a: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20 april (13.30 – 15.00 uur)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675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jdelijke aanduiding voor inhoud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484784"/>
            <a:ext cx="4295031" cy="4295031"/>
          </a:xfrm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09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Inhoud presentatie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nl-NL" sz="2000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sz="2400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Korte terugblik en resultaten toetsing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sz="2400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Aanbevelingen en vervolgacties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143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Aanleiding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5738" lvl="0" indent="-185738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</a:pPr>
            <a:endParaRPr lang="nl-NL" kern="0" dirty="0">
              <a:solidFill>
                <a:srgbClr val="000000"/>
              </a:solidFill>
              <a:latin typeface="Arial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kern="0" dirty="0" smtClean="0">
                <a:solidFill>
                  <a:srgbClr val="000000"/>
                </a:solidFill>
                <a:latin typeface="Arial"/>
              </a:rPr>
              <a:t>Intekening met uitgangspunt </a:t>
            </a:r>
            <a:r>
              <a:rPr lang="nl-NL" kern="0" dirty="0">
                <a:solidFill>
                  <a:srgbClr val="000000"/>
                </a:solidFill>
                <a:latin typeface="Arial"/>
              </a:rPr>
              <a:t>‘vertrouwen’</a:t>
            </a:r>
            <a:br>
              <a:rPr lang="nl-NL" kern="0" dirty="0">
                <a:solidFill>
                  <a:srgbClr val="000000"/>
                </a:solidFill>
                <a:latin typeface="Arial"/>
              </a:rPr>
            </a:br>
            <a:endParaRPr lang="nl-NL" kern="0" dirty="0">
              <a:solidFill>
                <a:srgbClr val="000000"/>
              </a:solidFill>
              <a:latin typeface="Arial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None/>
              <a:tabLst>
                <a:tab pos="540000" algn="l"/>
              </a:tabLst>
            </a:pPr>
            <a:r>
              <a:rPr lang="nl-NL" kern="0" dirty="0">
                <a:solidFill>
                  <a:srgbClr val="000000"/>
                </a:solidFill>
                <a:latin typeface="Arial"/>
              </a:rPr>
              <a:t>Casussen </a:t>
            </a: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-&gt;</a:t>
            </a:r>
            <a:b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	Verschillende </a:t>
            </a: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aanbieders blijken niet te voldoen aan vereiste 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	kwaliteitscriteria</a:t>
            </a: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/>
            </a:r>
            <a:b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Geldt dat voor meer aanbieders?</a:t>
            </a: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None/>
              <a:tabLst>
                <a:tab pos="540000" algn="l"/>
              </a:tabLst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-&gt; Werkgroep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ingesteld ter </a:t>
            </a:r>
            <a:r>
              <a:rPr lang="nl-NL" kern="0" dirty="0">
                <a:solidFill>
                  <a:srgbClr val="000000"/>
                </a:solidFill>
                <a:latin typeface="Arial"/>
              </a:rPr>
              <a:t>ondersteuning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contractmanagement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099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Te toetsen voorwaarden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i="1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Aanbieder moet voldoen aan minimale set criteria </a:t>
            </a:r>
          </a:p>
          <a:p>
            <a:pPr marL="478346" lvl="1" indent="-185738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</a:pP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Beschikt over 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kwaliteitshandboek</a:t>
            </a: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743522" lvl="2" indent="-185738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</a:pPr>
            <a:r>
              <a:rPr lang="nl-NL" sz="1600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Indien </a:t>
            </a:r>
            <a:r>
              <a:rPr lang="nl-NL" sz="1600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geen landelijk erkend </a:t>
            </a:r>
            <a:r>
              <a:rPr lang="nl-NL" sz="1600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certificaat</a:t>
            </a:r>
            <a:endParaRPr lang="nl-NL" sz="1600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478346" lvl="1" indent="-185738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Heeft klachtenregeling</a:t>
            </a:r>
          </a:p>
          <a:p>
            <a:pPr marL="743522" lvl="2" indent="-185738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</a:pPr>
            <a:r>
              <a:rPr lang="nl-NL" sz="1600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En is aangesloten bij onafhankelijke geschilleninstantie</a:t>
            </a:r>
            <a:endParaRPr lang="nl-NL" sz="1600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478346" lvl="1" indent="-185738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</a:pP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VOGs medewerkers</a:t>
            </a:r>
          </a:p>
          <a:p>
            <a:pPr marL="743522" lvl="2" indent="-185738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</a:pPr>
            <a:r>
              <a:rPr lang="nl-NL" sz="1600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Conform risicoprofiel </a:t>
            </a:r>
            <a:r>
              <a:rPr lang="nl-NL" sz="1600" i="1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Gezondheidszorg en welzijn van mens en dier </a:t>
            </a:r>
          </a:p>
          <a:p>
            <a:pPr marL="478346" lvl="1" indent="-185738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</a:pP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Vakbekwaamheid 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medewerkers</a:t>
            </a:r>
          </a:p>
          <a:p>
            <a:pPr marL="743522" lvl="2" indent="-185738" fontAlgn="base">
              <a:spcBef>
                <a:spcPct val="20000"/>
              </a:spcBef>
              <a:spcAft>
                <a:spcPct val="0"/>
              </a:spcAft>
              <a:buClrTx/>
              <a:buFontTx/>
              <a:buChar char="•"/>
            </a:pPr>
            <a:r>
              <a:rPr lang="nl-NL" sz="1600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Inclusief SKJ-/BIG-registratie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518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Toetsing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Selectie aanbieders op grond van risicofactoren</a:t>
            </a:r>
            <a:b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(soort dienst, al dan niet gecertificeerd)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Aan 85 van 230 aanbieders invulbestand met </a:t>
            </a:r>
            <a:r>
              <a:rPr lang="nl-NL" kern="0" dirty="0" err="1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toetsvragen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 toegestuurd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nl-NL" kern="0" dirty="0" smtClean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285750" lvl="0" indent="-28575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Getoetst op aangescherpte voorwaarden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nl-NL" kern="0" dirty="0" smtClean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Van </a:t>
            </a: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36 aanbieders waren antwoorden 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onvoldoende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sz="1600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-&gt; 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Vervolgvragen </a:t>
            </a: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gesteld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nl-NL" kern="0" dirty="0" smtClean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266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2e ronde toetsing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A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an 36 aanbieders aanvullende vragen gesteld</a:t>
            </a:r>
          </a:p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nl-NL" kern="0" dirty="0" smtClean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13 aanbieders reactie onvoldoende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Bij 9 aanbieders betrekking op vakbekwaamheid (</a:t>
            </a:r>
            <a:r>
              <a:rPr lang="nl-NL" kern="0" dirty="0" err="1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incl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 SKJ-registratie)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Vervolgactie -&gt; niet meer verwijzen voor betrokken diensten</a:t>
            </a: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</a:pP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3 aanbieders niet gereageerd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Mogelijke vervolgactie -&gt; ontbinding overeenkomst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5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sz="4000" dirty="0">
                <a:sym typeface="Wingdings" panose="05000000000000000000" pitchFamily="2" charset="2"/>
              </a:rPr>
              <a:t/>
            </a:r>
            <a:br>
              <a:rPr lang="nl-NL" sz="4000" dirty="0">
                <a:sym typeface="Wingdings" panose="05000000000000000000" pitchFamily="2" charset="2"/>
              </a:rPr>
            </a:br>
            <a:r>
              <a:rPr lang="nl-NL" sz="4000" dirty="0">
                <a:sym typeface="Wingdings" panose="05000000000000000000" pitchFamily="2" charset="2"/>
              </a:rPr>
              <a:t/>
            </a:r>
            <a:br>
              <a:rPr lang="nl-NL" sz="4000" dirty="0">
                <a:sym typeface="Wingdings" panose="05000000000000000000" pitchFamily="2" charset="2"/>
              </a:rPr>
            </a:br>
            <a:r>
              <a:rPr lang="nl-NL" sz="4000" dirty="0">
                <a:sym typeface="Wingdings" panose="05000000000000000000" pitchFamily="2" charset="2"/>
              </a:rPr>
              <a:t/>
            </a:r>
            <a:br>
              <a:rPr lang="nl-NL" sz="4000" dirty="0">
                <a:sym typeface="Wingdings" panose="05000000000000000000" pitchFamily="2" charset="2"/>
              </a:rPr>
            </a:br>
            <a:r>
              <a:rPr lang="nl-NL" sz="4000" dirty="0">
                <a:sym typeface="Wingdings" panose="05000000000000000000" pitchFamily="2" charset="2"/>
              </a:rPr>
              <a:t/>
            </a:r>
            <a:br>
              <a:rPr lang="nl-NL" sz="4000" dirty="0">
                <a:sym typeface="Wingdings" panose="05000000000000000000" pitchFamily="2" charset="2"/>
              </a:rPr>
            </a:br>
            <a:r>
              <a:rPr lang="nl-NL" sz="4000" dirty="0">
                <a:sym typeface="Wingdings" panose="05000000000000000000" pitchFamily="2" charset="2"/>
              </a:rPr>
              <a:t/>
            </a:r>
            <a:br>
              <a:rPr lang="nl-NL" sz="4000" dirty="0">
                <a:sym typeface="Wingdings" panose="05000000000000000000" pitchFamily="2" charset="2"/>
              </a:rPr>
            </a:br>
            <a:r>
              <a:rPr lang="nl-NL" sz="4000" dirty="0">
                <a:sym typeface="Wingdings" panose="05000000000000000000" pitchFamily="2" charset="2"/>
              </a:rPr>
              <a:t/>
            </a:r>
            <a:br>
              <a:rPr lang="nl-NL" sz="4000" dirty="0">
                <a:sym typeface="Wingdings" panose="05000000000000000000" pitchFamily="2" charset="2"/>
              </a:rPr>
            </a:br>
            <a:r>
              <a:rPr lang="nl-NL" sz="4000" dirty="0">
                <a:sym typeface="Wingdings" panose="05000000000000000000" pitchFamily="2" charset="2"/>
              </a:rPr>
              <a:t>Resultaten bevindingen </a:t>
            </a:r>
            <a:r>
              <a:rPr lang="nl-NL" sz="4000" dirty="0" smtClean="0">
                <a:sym typeface="Wingdings" panose="05000000000000000000" pitchFamily="2" charset="2"/>
              </a:rPr>
              <a:t>toetsing</a:t>
            </a:r>
            <a:br>
              <a:rPr lang="nl-NL" sz="4000" dirty="0" smtClean="0">
                <a:sym typeface="Wingdings" panose="05000000000000000000" pitchFamily="2" charset="2"/>
              </a:rPr>
            </a:br>
            <a:r>
              <a:rPr lang="nl-NL" sz="4000" dirty="0" smtClean="0">
                <a:sym typeface="Wingdings" panose="05000000000000000000" pitchFamily="2" charset="2"/>
              </a:rPr>
              <a:t>en </a:t>
            </a:r>
            <a:r>
              <a:rPr lang="nl-NL" sz="4000" dirty="0">
                <a:sym typeface="Wingdings" panose="05000000000000000000" pitchFamily="2" charset="2"/>
              </a:rPr>
              <a:t>vervolgacties</a:t>
            </a:r>
            <a:br>
              <a:rPr lang="nl-NL" sz="4000" dirty="0">
                <a:sym typeface="Wingdings" panose="05000000000000000000" pitchFamily="2" charset="2"/>
              </a:rPr>
            </a:b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/>
            </a:r>
            <a:b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423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</a:t>
            </a:r>
            <a:r>
              <a:rPr lang="nl-NL" dirty="0" smtClean="0"/>
              <a:t>anbevelingen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r>
              <a:rPr lang="nl-NL" b="1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Algemeen</a:t>
            </a: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</a:pPr>
            <a:endParaRPr lang="nl-NL" kern="0" dirty="0" smtClean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Eenduidiger voorwaarden nodig</a:t>
            </a: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Verwerken in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overeenkomsten (basis- en/of deelovereenkomst)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bijlagen (met name omschrijving diensten)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913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A</a:t>
            </a:r>
            <a:r>
              <a:rPr lang="nl-NL" dirty="0" smtClean="0"/>
              <a:t>anbevelingen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Enkel nog certificering conform landelijk erkend kwaliteitssysteem voor zorg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Niet langer kwaliteitshandboek als alternatief</a:t>
            </a:r>
            <a:b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endParaRPr lang="nl-NL" kern="0" dirty="0" smtClean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Preciseren waaraan klachtenregeling moet voldoen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Gericht op oplossing en goed vindbaar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Aansluiting bij onafhankelijke geschilleninstantie</a:t>
            </a:r>
            <a:b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</a:br>
            <a:endParaRPr lang="nl-NL" kern="0" dirty="0" smtClean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285750" indent="-28575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Eenduidigheid m.b.t. VOGs</a:t>
            </a:r>
            <a:endParaRPr lang="nl-NL" kern="0" dirty="0">
              <a:solidFill>
                <a:srgbClr val="000000"/>
              </a:solidFill>
              <a:latin typeface="Arial"/>
              <a:sym typeface="Wingdings" panose="05000000000000000000" pitchFamily="2" charset="2"/>
            </a:endParaRP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Profiel 45 - 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Gezondheidszorg </a:t>
            </a:r>
            <a:r>
              <a:rPr lang="nl-NL" kern="0" dirty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en welzijn van mens en </a:t>
            </a: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dier</a:t>
            </a:r>
          </a:p>
          <a:p>
            <a:pPr marL="578358" lvl="1" indent="-28575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</a:pPr>
            <a:r>
              <a:rPr lang="nl-NL" kern="0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Niet ouder dan 3 jaar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B5E6E-9EB2-4F77-80A2-D528D60C482E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084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NSDMH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B4368"/>
      </a:accent1>
      <a:accent2>
        <a:srgbClr val="809ECB"/>
      </a:accent2>
      <a:accent3>
        <a:srgbClr val="F79200"/>
      </a:accent3>
      <a:accent4>
        <a:srgbClr val="CB203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23597</TotalTime>
  <Words>210</Words>
  <Application>Microsoft Office PowerPoint</Application>
  <PresentationFormat>Diavoorstelling (4:3)</PresentationFormat>
  <Paragraphs>99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Arial</vt:lpstr>
      <vt:lpstr>Calibri</vt:lpstr>
      <vt:lpstr>Georgia</vt:lpstr>
      <vt:lpstr>Wingdings</vt:lpstr>
      <vt:lpstr>Wingdings 2</vt:lpstr>
      <vt:lpstr>Urban</vt:lpstr>
      <vt:lpstr>Project kwaliteit Terugblik toetsing en aanbevelingen</vt:lpstr>
      <vt:lpstr>Inhoud presentatie</vt:lpstr>
      <vt:lpstr>Aanleiding</vt:lpstr>
      <vt:lpstr>Te toetsen voorwaarden</vt:lpstr>
      <vt:lpstr>Toetsing</vt:lpstr>
      <vt:lpstr>2e ronde toetsing</vt:lpstr>
      <vt:lpstr>      Resultaten bevindingen toetsing en vervolgacties  </vt:lpstr>
      <vt:lpstr>Aanbevelingen</vt:lpstr>
      <vt:lpstr>Aanbevelingen</vt:lpstr>
      <vt:lpstr>Aanbevelingen</vt:lpstr>
      <vt:lpstr>Vervolg</vt:lpstr>
      <vt:lpstr>Verzoek aan u</vt:lpstr>
      <vt:lpstr>Verzoek aan u</vt:lpstr>
      <vt:lpstr>PowerPoint-presentatie</vt:lpstr>
    </vt:vector>
  </TitlesOfParts>
  <Company>Gemeente Gouda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Frank Feliks</dc:creator>
  <cp:lastModifiedBy>Frank Feliks</cp:lastModifiedBy>
  <cp:revision>1785</cp:revision>
  <cp:lastPrinted>2020-03-06T14:01:50Z</cp:lastPrinted>
  <dcterms:created xsi:type="dcterms:W3CDTF">2015-05-26T07:59:18Z</dcterms:created>
  <dcterms:modified xsi:type="dcterms:W3CDTF">2020-03-11T10:48:45Z</dcterms:modified>
</cp:coreProperties>
</file>