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7" r:id="rId2"/>
    <p:sldId id="282" r:id="rId3"/>
    <p:sldId id="283" r:id="rId4"/>
    <p:sldId id="287" r:id="rId5"/>
    <p:sldId id="288" r:id="rId6"/>
    <p:sldId id="284" r:id="rId7"/>
    <p:sldId id="285" r:id="rId8"/>
    <p:sldId id="289" r:id="rId9"/>
    <p:sldId id="290" r:id="rId10"/>
    <p:sldId id="291" r:id="rId11"/>
    <p:sldId id="292" r:id="rId12"/>
    <p:sldId id="293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6298"/>
    <a:srgbClr val="CB2030"/>
    <a:srgbClr val="F79200"/>
    <a:srgbClr val="2B4368"/>
  </p:clrMru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Stijl, gemiddeld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Stijl, gemiddeld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5" autoAdjust="0"/>
  </p:normalViewPr>
  <p:slideViewPr>
    <p:cSldViewPr>
      <p:cViewPr>
        <p:scale>
          <a:sx n="100" d="100"/>
          <a:sy n="100" d="100"/>
        </p:scale>
        <p:origin x="-1950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F1C69-86B7-4F01-A76D-88845D349D21}" type="datetimeFigureOut">
              <a:rPr lang="nl-NL" smtClean="0"/>
              <a:pPr/>
              <a:t>22-3-2016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BBB3C-E7D4-4348-AEAE-4561612A6EB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2EA4-991E-4989-B90A-386E17070340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36A80-FDEE-48D9-B975-32F0037962E3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39A1-FBAB-4098-ACC3-7931B725846B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CA312-EB01-4BD6-A08C-0DF4EE01F985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0944-AE56-40C3-AF2F-4F9B1C48B99A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>
            <a:normAutofit/>
          </a:bodyPr>
          <a:lstStyle>
            <a:lvl1pPr>
              <a:defRPr sz="3600" b="1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4C9310-A60C-4BFB-AF79-99EF51632988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>
            <a:norm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1BED27C-DE17-47DB-AD99-D2643DCC458B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EB1D-A9AE-41F6-97AD-549427AD2277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913F-1560-4F8C-8F76-21D5461591B7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168D7-2929-444E-B2B4-721499336E52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Netwerk Sociaal Domein Midden-Holland</a:t>
            </a:r>
            <a:endParaRPr lang="nl-NL"/>
          </a:p>
        </p:txBody>
      </p:sp>
      <p:pic>
        <p:nvPicPr>
          <p:cNvPr id="9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069B43C-A32D-4178-9BE5-07A0E293BC8B}" type="datetime1">
              <a:rPr lang="nl-NL" smtClean="0"/>
              <a:pPr/>
              <a:t>22-3-2016</a:t>
            </a:fld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65B5E6E-9EB2-4F77-80A2-D528D60C482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20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  <p:sp>
        <p:nvSpPr>
          <p:cNvPr id="21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  <a:endParaRPr kumimoji="0" lang="nl-NL" sz="8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kstvak 23"/>
          <p:cNvSpPr txBox="1"/>
          <p:nvPr userDrawn="1"/>
        </p:nvSpPr>
        <p:spPr>
          <a:xfrm>
            <a:off x="8100392" y="6453336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smtClean="0">
                <a:solidFill>
                  <a:schemeClr val="bg1">
                    <a:lumMod val="65000"/>
                  </a:schemeClr>
                </a:solidFill>
              </a:rPr>
              <a:t>APRIL-SBAM-V2</a:t>
            </a:r>
            <a:endParaRPr lang="nl-NL" sz="100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sdmh.n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sdmh.nl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0" dirty="0" smtClean="0"/>
              <a:t>Vormgeving Expertpool in 2016</a:t>
            </a:r>
            <a:endParaRPr lang="nl-NL" b="0" dirty="0"/>
          </a:p>
        </p:txBody>
      </p:sp>
      <p:sp>
        <p:nvSpPr>
          <p:cNvPr id="10" name="Ondertitel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nl-NL" b="1" dirty="0" smtClean="0"/>
              <a:t>Procesbeschrijving</a:t>
            </a:r>
            <a:endParaRPr lang="nl-NL" b="1" dirty="0"/>
          </a:p>
        </p:txBody>
      </p:sp>
      <p:pic>
        <p:nvPicPr>
          <p:cNvPr id="11" name="Picture 2" descr="NSDMH">
            <a:hlinkClick r:id="rId2" tooltip="NSDMH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797152"/>
            <a:ext cx="2933700" cy="104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Analyse bekostiging jeugdhulp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539552" y="1988840"/>
          <a:ext cx="8229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2232248"/>
                <a:gridCol w="483488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Vorm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Declarabele</a:t>
                      </a:r>
                      <a:r>
                        <a:rPr lang="nl-NL" baseline="0" dirty="0" smtClean="0"/>
                        <a:t> eenheid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Omschrijving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J&amp;O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Cliëntcontacttijd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Cliëntcontacttijd (CCT) wordt gemeten vanuit het perspectief van de cliënt. Dit betekent dat één gesprek van een uur met twee hulpverleners maar één uur CCT oplevert. </a:t>
                      </a:r>
                      <a:endParaRPr lang="nl-NL" dirty="0" smtClean="0"/>
                    </a:p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CCT kan bestaan uit 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Face-to-face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contact met een cliënt, ‘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ear-to-ear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 of ‘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key-tokey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AWBZ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Directe Zorgverlening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directe contacttijd in uren tussen zorgverlener en cliënt in de thuissituatie/werksituatie.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GGZ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Patiëntgebonden tijd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Patiëntgebonden activiteiten zijn activiteiten die een behandelaar uitvoert in het kader van de diagnostiek en behandeling van een patiënt. </a:t>
                      </a:r>
                      <a:r>
                        <a:rPr lang="nl-N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Patientgebonden</a:t>
                      </a:r>
                      <a:r>
                        <a:rPr lang="nl-N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tijd kan bestaan uit direct, indirect en indirect </a:t>
                      </a:r>
                      <a:r>
                        <a:rPr lang="nl-NL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patientgebonden</a:t>
                      </a:r>
                      <a:r>
                        <a:rPr lang="nl-N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reistijd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valt op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60848"/>
            <a:ext cx="8363272" cy="4065315"/>
          </a:xfrm>
        </p:spPr>
        <p:txBody>
          <a:bodyPr>
            <a:normAutofit/>
          </a:bodyPr>
          <a:lstStyle/>
          <a:p>
            <a:r>
              <a:rPr lang="nl-NL" sz="2800" dirty="0" smtClean="0"/>
              <a:t>Tijd besteed aan cliënt(zorg) staat centraal.</a:t>
            </a:r>
          </a:p>
          <a:p>
            <a:r>
              <a:rPr lang="nl-NL" sz="2800" dirty="0" smtClean="0"/>
              <a:t>Verschil </a:t>
            </a:r>
            <a:r>
              <a:rPr lang="nl-NL" sz="2800" dirty="0"/>
              <a:t>van benadering </a:t>
            </a:r>
            <a:r>
              <a:rPr lang="nl-NL" sz="2800" dirty="0" smtClean="0"/>
              <a:t>in declarabele eenheid tussen </a:t>
            </a:r>
            <a:r>
              <a:rPr lang="nl-NL" sz="2800" dirty="0"/>
              <a:t>de voormalige </a:t>
            </a:r>
            <a:r>
              <a:rPr lang="nl-NL" sz="2800" dirty="0" smtClean="0"/>
              <a:t>bekostigingsstromen.</a:t>
            </a:r>
          </a:p>
          <a:p>
            <a:r>
              <a:rPr lang="nl-NL" sz="2800" dirty="0" smtClean="0"/>
              <a:t>Bepaling </a:t>
            </a:r>
            <a:r>
              <a:rPr lang="nl-NL" sz="2800" dirty="0"/>
              <a:t>van declarabele tijd per </a:t>
            </a:r>
            <a:r>
              <a:rPr lang="nl-NL" sz="2800" dirty="0" smtClean="0"/>
              <a:t>bekostigingsstroom is een </a:t>
            </a:r>
            <a:r>
              <a:rPr lang="nl-NL" sz="2800" dirty="0"/>
              <a:t>duidelijke </a:t>
            </a:r>
            <a:r>
              <a:rPr lang="nl-NL" sz="2800" dirty="0" err="1" smtClean="0"/>
              <a:t>inrichtings</a:t>
            </a:r>
            <a:r>
              <a:rPr lang="nl-NL" sz="2800" dirty="0" smtClean="0"/>
              <a:t>- en sturingskeuze.</a:t>
            </a:r>
          </a:p>
          <a:p>
            <a:r>
              <a:rPr lang="nl-NL" sz="2800" dirty="0" smtClean="0"/>
              <a:t>Gedachte is sturing op zorg aan cliënt en uniforme wijze van registreren en rapporteren.</a:t>
            </a:r>
            <a:endParaRPr lang="nl-NL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Bekostiging 2016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536" y="2204864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5915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Bekostigingsvorm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Zorgcoördinatie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GGZ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Declarabel als indirect patiëntgebonden tijd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J&amp;O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Onderdeel tarief cliëntcontacttijd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AWBZ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Onderdeel tarief directe zorgverlening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 en deelnemers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2400" b="1" dirty="0" smtClean="0">
                <a:solidFill>
                  <a:schemeClr val="tx2"/>
                </a:solidFill>
              </a:rPr>
              <a:t>Opdracht BOSD 20 november 2015: </a:t>
            </a:r>
          </a:p>
          <a:p>
            <a:r>
              <a:rPr lang="nl-NL" sz="2400" i="1" dirty="0" smtClean="0"/>
              <a:t>Handhaving van het principe van een expertpool in 2016, welke als taak heeft: advies, consultatie en diagnostiek.</a:t>
            </a:r>
          </a:p>
          <a:p>
            <a:pPr>
              <a:buNone/>
            </a:pPr>
            <a:endParaRPr lang="nl-NL" sz="1200" i="1" dirty="0" smtClean="0"/>
          </a:p>
          <a:p>
            <a:pPr>
              <a:buNone/>
            </a:pPr>
            <a:endParaRPr lang="nl-NL" sz="1200" i="1" dirty="0" smtClean="0"/>
          </a:p>
          <a:p>
            <a:pPr>
              <a:buNone/>
            </a:pPr>
            <a:r>
              <a:rPr lang="nl-NL" sz="2400" b="1" dirty="0" smtClean="0">
                <a:solidFill>
                  <a:schemeClr val="tx2"/>
                </a:solidFill>
              </a:rPr>
              <a:t>Uitwerking van deze opdracht door: </a:t>
            </a:r>
          </a:p>
          <a:p>
            <a:r>
              <a:rPr lang="nl-NL" sz="2400" i="1" dirty="0" smtClean="0"/>
              <a:t>Vertegenwoordigers zorgaanbieders: o.a. Stek, Horizon, Rivierduinen, De </a:t>
            </a:r>
            <a:r>
              <a:rPr lang="nl-NL" sz="2400" i="1" dirty="0" err="1" smtClean="0"/>
              <a:t>Banjaard</a:t>
            </a:r>
            <a:r>
              <a:rPr lang="nl-NL" sz="2400" i="1" dirty="0" smtClean="0"/>
              <a:t>, </a:t>
            </a:r>
            <a:r>
              <a:rPr lang="nl-NL" sz="2400" i="1" dirty="0" err="1" smtClean="0"/>
              <a:t>Kwintes</a:t>
            </a:r>
            <a:r>
              <a:rPr lang="nl-NL" sz="2400" i="1" dirty="0" smtClean="0"/>
              <a:t>, de Jutters. </a:t>
            </a:r>
          </a:p>
          <a:p>
            <a:pPr>
              <a:buNone/>
            </a:pPr>
            <a:endParaRPr lang="nl-NL" sz="1200" i="1" dirty="0" smtClean="0"/>
          </a:p>
          <a:p>
            <a:r>
              <a:rPr lang="nl-NL" sz="2400" i="1" dirty="0" smtClean="0"/>
              <a:t>Vertegenwoordigers sociaal team </a:t>
            </a:r>
            <a:r>
              <a:rPr lang="nl-NL" sz="2400" i="1" dirty="0" err="1" smtClean="0"/>
              <a:t>Midden-Holland</a:t>
            </a:r>
            <a:r>
              <a:rPr lang="nl-NL" sz="2400" i="1" dirty="0" smtClean="0"/>
              <a:t>: Gouda, </a:t>
            </a:r>
            <a:r>
              <a:rPr lang="nl-NL" sz="2400" i="1" dirty="0" err="1" smtClean="0"/>
              <a:t>Bodegraven-Reeuwijk</a:t>
            </a:r>
            <a:r>
              <a:rPr lang="nl-NL" sz="2400" i="1" dirty="0" smtClean="0"/>
              <a:t>, </a:t>
            </a:r>
            <a:r>
              <a:rPr lang="nl-NL" sz="2400" i="1" dirty="0" err="1" smtClean="0"/>
              <a:t>Waddinxveen</a:t>
            </a:r>
            <a:r>
              <a:rPr lang="nl-NL" sz="2400" i="1" dirty="0" smtClean="0"/>
              <a:t>, </a:t>
            </a:r>
            <a:r>
              <a:rPr lang="nl-NL" sz="2400" i="1" dirty="0" err="1" smtClean="0"/>
              <a:t>Zuidplas</a:t>
            </a:r>
            <a:r>
              <a:rPr lang="nl-NL" sz="2400" i="1" dirty="0" smtClean="0"/>
              <a:t>.</a:t>
            </a:r>
          </a:p>
          <a:p>
            <a:pPr>
              <a:buNone/>
            </a:pPr>
            <a:endParaRPr lang="nl-NL" sz="1200" i="1" dirty="0" smtClean="0"/>
          </a:p>
          <a:p>
            <a:r>
              <a:rPr lang="nl-NL" sz="2400" i="1" dirty="0" smtClean="0"/>
              <a:t>Leden van de huidige Expertpool</a:t>
            </a:r>
            <a:br>
              <a:rPr lang="nl-NL" sz="2400" i="1" dirty="0" smtClean="0"/>
            </a:br>
            <a:endParaRPr lang="nl-NL" sz="2400" i="1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Uitgangspunten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Autofit/>
          </a:bodyPr>
          <a:lstStyle/>
          <a:p>
            <a:r>
              <a:rPr lang="nl-NL" sz="2400" dirty="0" smtClean="0"/>
              <a:t>Dichtbij sociaal team organiseren van ‘gedragsdeskundigen’ vanuit verschillende sectoren (J&amp;O, GGZ, LVB, speciaal onderwijs, zorgbemiddelaar </a:t>
            </a:r>
            <a:r>
              <a:rPr lang="nl-NL" sz="2400" dirty="0" err="1" smtClean="0"/>
              <a:t>JB-west</a:t>
            </a:r>
            <a:r>
              <a:rPr lang="nl-NL" sz="2400" dirty="0" smtClean="0"/>
              <a:t>, ouders/ jongeren).</a:t>
            </a:r>
          </a:p>
          <a:p>
            <a:pPr>
              <a:buNone/>
            </a:pPr>
            <a:endParaRPr lang="nl-NL" sz="1200" dirty="0" smtClean="0"/>
          </a:p>
          <a:p>
            <a:r>
              <a:rPr lang="nl-NL" sz="2400" dirty="0" smtClean="0"/>
              <a:t>Laagdrempelige en snelle inzet van expertise</a:t>
            </a:r>
          </a:p>
          <a:p>
            <a:pPr>
              <a:buNone/>
            </a:pPr>
            <a:r>
              <a:rPr lang="nl-NL" sz="1200" dirty="0" smtClean="0"/>
              <a:t> </a:t>
            </a:r>
          </a:p>
          <a:p>
            <a:r>
              <a:rPr lang="nl-NL" sz="2400" dirty="0" smtClean="0"/>
              <a:t>Herkenbaar en bereikbaar</a:t>
            </a:r>
          </a:p>
          <a:p>
            <a:pPr>
              <a:buNone/>
            </a:pPr>
            <a:endParaRPr lang="nl-NL" sz="1200" dirty="0" smtClean="0"/>
          </a:p>
          <a:p>
            <a:r>
              <a:rPr lang="nl-NL" sz="2400" dirty="0" smtClean="0"/>
              <a:t>Koppel het aan het </a:t>
            </a:r>
            <a:r>
              <a:rPr lang="nl-NL" sz="2400" dirty="0" err="1" smtClean="0"/>
              <a:t>Zorgbemiddelingsoverleg</a:t>
            </a:r>
            <a:endParaRPr lang="nl-NL" sz="2400" dirty="0" smtClean="0"/>
          </a:p>
          <a:p>
            <a:pPr>
              <a:buNone/>
            </a:pPr>
            <a:endParaRPr lang="nl-NL" sz="1200" dirty="0" smtClean="0"/>
          </a:p>
          <a:p>
            <a:pPr lvl="0"/>
            <a:r>
              <a:rPr lang="nl-NL" sz="2400" dirty="0" err="1" smtClean="0"/>
              <a:t>Zorgbemiddelingsoverleg</a:t>
            </a:r>
            <a:r>
              <a:rPr lang="nl-NL" sz="2400" dirty="0" smtClean="0"/>
              <a:t>  is niet bedoeld als: bypass voor plaatsingsproblematiek, crisisvragen (Veilig Thuis en het CIT)</a:t>
            </a:r>
          </a:p>
          <a:p>
            <a:r>
              <a:rPr lang="nl-NL" sz="2400" dirty="0" smtClean="0"/>
              <a:t> </a:t>
            </a:r>
            <a:br>
              <a:rPr lang="nl-NL" sz="2400" dirty="0" smtClean="0"/>
            </a:br>
            <a:endParaRPr lang="nl-NL" sz="24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Voorstel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b="0" dirty="0" smtClean="0"/>
              <a:t>Instellen Expertpool &amp; </a:t>
            </a:r>
            <a:r>
              <a:rPr lang="nl-NL" b="0" dirty="0" err="1" smtClean="0"/>
              <a:t>Zorgbemiddelingstafel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5" name="Afbeelding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645024"/>
            <a:ext cx="4486931" cy="21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619944" y="2213248"/>
            <a:ext cx="8229600" cy="43251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r>
              <a:rPr lang="nl-NL" sz="2400" dirty="0" smtClean="0">
                <a:solidFill>
                  <a:schemeClr val="tx2"/>
                </a:solidFill>
              </a:rPr>
              <a:t>(</a:t>
            </a:r>
            <a:r>
              <a:rPr lang="nl-NL" sz="2400" i="1" dirty="0" smtClean="0">
                <a:solidFill>
                  <a:schemeClr val="tx2"/>
                </a:solidFill>
              </a:rPr>
              <a:t>a.s. vrijdag ter bespreking in de werkgroep</a:t>
            </a:r>
            <a:r>
              <a:rPr lang="nl-NL" sz="2400" dirty="0" smtClean="0">
                <a:solidFill>
                  <a:schemeClr val="tx2"/>
                </a:solidFill>
              </a:rPr>
              <a:t>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nl-NL" sz="2400" dirty="0" smtClean="0"/>
              <a:t>Rondom elk sociaal team een klein en effectief Expertteam in stellen, welke kan opschalen naar de </a:t>
            </a:r>
            <a:r>
              <a:rPr lang="nl-NL" sz="2400" dirty="0" err="1" smtClean="0"/>
              <a:t>Zorgbemiddelingstafel</a:t>
            </a:r>
            <a:endParaRPr lang="nl-NL" sz="24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i="1" dirty="0" smtClean="0"/>
              <a:t>Voorstel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b="0" dirty="0" smtClean="0"/>
              <a:t>Instellen Expertpool &amp; </a:t>
            </a:r>
            <a:r>
              <a:rPr lang="nl-NL" b="0" dirty="0" err="1" smtClean="0"/>
              <a:t>Zorgbemiddelingstafel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619944" y="2213248"/>
            <a:ext cx="8229600" cy="43251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r>
              <a:rPr lang="nl-NL" sz="2400" dirty="0" smtClean="0">
                <a:solidFill>
                  <a:schemeClr val="tx2"/>
                </a:solidFill>
              </a:rPr>
              <a:t> (</a:t>
            </a:r>
            <a:r>
              <a:rPr lang="nl-NL" sz="2400" i="1" dirty="0" smtClean="0">
                <a:solidFill>
                  <a:schemeClr val="tx2"/>
                </a:solidFill>
              </a:rPr>
              <a:t>a.s. vrijdag ter bespreking in de werkgroep</a:t>
            </a:r>
            <a:r>
              <a:rPr lang="nl-NL" sz="2400" dirty="0" smtClean="0">
                <a:solidFill>
                  <a:schemeClr val="tx2"/>
                </a:solidFill>
              </a:rPr>
              <a:t>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nl-NL" sz="2400" b="1" dirty="0" smtClean="0"/>
              <a:t>Expertteam:</a:t>
            </a:r>
            <a:r>
              <a:rPr lang="nl-NL" sz="2400" dirty="0" smtClean="0"/>
              <a:t> 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nl-NL" sz="2400" dirty="0" smtClean="0"/>
              <a:t>	</a:t>
            </a:r>
            <a:r>
              <a:rPr lang="nl-NL" sz="2400" i="1" dirty="0" smtClean="0"/>
              <a:t>Hierin hebben vertegenwoordigers van J&amp;O, GGZ, AWBZ zitting (zij werken op basis van telefonisch consultatie)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nl-NL" sz="2400" dirty="0" smtClean="0"/>
              <a:t> </a:t>
            </a:r>
            <a:endParaRPr lang="nl-NL" sz="1200" dirty="0" smtClean="0"/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nl-NL" sz="2400" b="1" dirty="0" err="1" smtClean="0"/>
              <a:t>Zorgbemiddelingstafel</a:t>
            </a:r>
            <a:r>
              <a:rPr lang="nl-NL" sz="2400" b="1" dirty="0" smtClean="0"/>
              <a:t>:</a:t>
            </a:r>
          </a:p>
          <a:p>
            <a:pPr lvl="0"/>
            <a:r>
              <a:rPr lang="nl-NL" sz="2400" b="1" i="1" dirty="0" smtClean="0"/>
              <a:t>     </a:t>
            </a:r>
            <a:r>
              <a:rPr lang="nl-NL" sz="2400" i="1" dirty="0" smtClean="0"/>
              <a:t>Vertegenwoordiger J&amp;O, GGZ, AWBZ, </a:t>
            </a:r>
            <a:r>
              <a:rPr lang="nl-NL" sz="2400" i="1" dirty="0" err="1" smtClean="0"/>
              <a:t>JB-West</a:t>
            </a:r>
            <a:r>
              <a:rPr lang="nl-NL" sz="2400" i="1" dirty="0" smtClean="0"/>
              <a:t> en </a:t>
            </a:r>
          </a:p>
          <a:p>
            <a:pPr lvl="0"/>
            <a:r>
              <a:rPr lang="nl-NL" sz="2400" i="1" dirty="0" smtClean="0"/>
              <a:t>     Zorgbemiddelaar: (voorzitter afkomstig van </a:t>
            </a:r>
            <a:r>
              <a:rPr lang="nl-NL" sz="2400" i="1" dirty="0" err="1" smtClean="0"/>
              <a:t>JB-West</a:t>
            </a:r>
            <a:r>
              <a:rPr lang="nl-NL" sz="2400" i="1" dirty="0" smtClean="0"/>
              <a:t>)</a:t>
            </a:r>
            <a:r>
              <a:rPr lang="nl-NL" sz="2400" b="1" i="1" dirty="0" smtClean="0"/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Nader te zetten stappen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>
            <a:noAutofit/>
          </a:bodyPr>
          <a:lstStyle/>
          <a:p>
            <a:pPr lvl="0"/>
            <a:r>
              <a:rPr lang="nl-NL" sz="2400" dirty="0" smtClean="0"/>
              <a:t>Werkwijze expertpool</a:t>
            </a:r>
          </a:p>
          <a:p>
            <a:pPr lvl="0">
              <a:buNone/>
            </a:pPr>
            <a:endParaRPr lang="nl-NL" sz="2400" dirty="0" smtClean="0"/>
          </a:p>
          <a:p>
            <a:pPr lvl="0"/>
            <a:r>
              <a:rPr lang="nl-NL" sz="2400" dirty="0" smtClean="0"/>
              <a:t>Bemensing Expertteam</a:t>
            </a:r>
          </a:p>
          <a:p>
            <a:pPr lvl="0">
              <a:buNone/>
            </a:pPr>
            <a:endParaRPr lang="nl-NL" sz="2400" dirty="0" smtClean="0"/>
          </a:p>
          <a:p>
            <a:pPr lvl="0"/>
            <a:r>
              <a:rPr lang="nl-NL" sz="2400" dirty="0" smtClean="0"/>
              <a:t>Bemensing </a:t>
            </a:r>
            <a:r>
              <a:rPr lang="nl-NL" sz="2400" dirty="0" err="1" smtClean="0"/>
              <a:t>Zorgbemiddelingstafel</a:t>
            </a:r>
            <a:endParaRPr lang="nl-NL" sz="2400" dirty="0" smtClean="0"/>
          </a:p>
          <a:p>
            <a:pPr lvl="0">
              <a:buNone/>
            </a:pPr>
            <a:endParaRPr lang="nl-NL" sz="2400" dirty="0" smtClean="0"/>
          </a:p>
          <a:p>
            <a:pPr lvl="0"/>
            <a:r>
              <a:rPr lang="nl-NL" sz="2400" dirty="0" smtClean="0"/>
              <a:t>Kosten Expertpool 2016</a:t>
            </a:r>
          </a:p>
          <a:p>
            <a:pPr>
              <a:buNone/>
            </a:pPr>
            <a:r>
              <a:rPr lang="nl-NL" sz="1200" dirty="0" smtClean="0"/>
              <a:t> </a:t>
            </a:r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Opleveringsdatum 1 april 2016</a:t>
            </a:r>
            <a:br>
              <a:rPr lang="nl-NL" sz="2400" dirty="0" smtClean="0"/>
            </a:br>
            <a:endParaRPr lang="nl-NL" sz="24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Heeft u nog vragen?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 smtClean="0"/>
              <a:t>Zorgcoördinatie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nl-NL" b="1" dirty="0" smtClean="0"/>
              <a:t>In de contractuele praktijk van maatwerkvoorzieningen</a:t>
            </a:r>
            <a:endParaRPr lang="nl-NL" b="1" dirty="0"/>
          </a:p>
        </p:txBody>
      </p:sp>
      <p:pic>
        <p:nvPicPr>
          <p:cNvPr id="4" name="Picture 2" descr="NSDMH">
            <a:hlinkClick r:id="rId2" tooltip="NSDMH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941168"/>
            <a:ext cx="2933700" cy="1047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Vragen vanuit (contractuele) regeling zorgcoördinatie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sz="2400" dirty="0"/>
              <a:t>Wie bepaalt bij welke hulpverlener de zorgcoördinatie komt te liggen? </a:t>
            </a:r>
          </a:p>
          <a:p>
            <a:pPr lvl="0"/>
            <a:r>
              <a:rPr lang="nl-NL" sz="2400" dirty="0"/>
              <a:t>In welke casuïstiek is sprake van zorgcoördinatie?</a:t>
            </a:r>
          </a:p>
          <a:p>
            <a:pPr lvl="0"/>
            <a:r>
              <a:rPr lang="nl-NL" sz="2400" dirty="0"/>
              <a:t>In welke casuïstiek is sprake van zorgcoördinatie bij een specifieke hulpverlener?</a:t>
            </a:r>
          </a:p>
          <a:p>
            <a:pPr lvl="0"/>
            <a:r>
              <a:rPr lang="nl-NL" sz="2400" dirty="0"/>
              <a:t>Hoe zijn de verantwoordelijkheden geregeld rondom zorgcoördinatie?</a:t>
            </a:r>
          </a:p>
          <a:p>
            <a:pPr lvl="0"/>
            <a:r>
              <a:rPr lang="nl-NL" sz="2400" dirty="0"/>
              <a:t>Hoe is zorgcoördinatie geregeld in de bekostiging? 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NSDMH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B4368"/>
      </a:accent1>
      <a:accent2>
        <a:srgbClr val="809ECB"/>
      </a:accent2>
      <a:accent3>
        <a:srgbClr val="F79200"/>
      </a:accent3>
      <a:accent4>
        <a:srgbClr val="CB203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</TotalTime>
  <Words>452</Words>
  <Application>Microsoft Office PowerPoint</Application>
  <PresentationFormat>Diavoorstelling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Urban</vt:lpstr>
      <vt:lpstr>Vormgeving Expertpool in 2016</vt:lpstr>
      <vt:lpstr>Opdracht en deelnemers</vt:lpstr>
      <vt:lpstr>Uitgangspunten</vt:lpstr>
      <vt:lpstr>Voorstel Instellen Expertpool &amp; Zorgbemiddelingstafel</vt:lpstr>
      <vt:lpstr>Voorstel Instellen Expertpool &amp; Zorgbemiddelingstafel</vt:lpstr>
      <vt:lpstr>Nader te zetten stappen</vt:lpstr>
      <vt:lpstr>Heeft u nog vragen?</vt:lpstr>
      <vt:lpstr>Zorgcoördinatie</vt:lpstr>
      <vt:lpstr>Vragen vanuit (contractuele) regeling zorgcoördinatie</vt:lpstr>
      <vt:lpstr>Analyse bekostiging jeugdhulp</vt:lpstr>
      <vt:lpstr>Wat valt op </vt:lpstr>
      <vt:lpstr>Bekostiging 2016</vt:lpstr>
    </vt:vector>
  </TitlesOfParts>
  <Company>Gemeente Gouda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Elbert Smit</dc:creator>
  <cp:lastModifiedBy>134405</cp:lastModifiedBy>
  <cp:revision>166</cp:revision>
  <dcterms:created xsi:type="dcterms:W3CDTF">2015-05-26T07:59:18Z</dcterms:created>
  <dcterms:modified xsi:type="dcterms:W3CDTF">2016-03-22T15:22:08Z</dcterms:modified>
</cp:coreProperties>
</file>