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3" r:id="rId6"/>
    <p:sldId id="261" r:id="rId7"/>
    <p:sldId id="264" r:id="rId8"/>
    <p:sldId id="26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3" autoAdjust="0"/>
    <p:restoredTop sz="75349" autoAdjust="0"/>
  </p:normalViewPr>
  <p:slideViewPr>
    <p:cSldViewPr snapToGrid="0">
      <p:cViewPr varScale="1">
        <p:scale>
          <a:sx n="87" d="100"/>
          <a:sy n="87" d="100"/>
        </p:scale>
        <p:origin x="8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r-gda.gouda.lok\home\645072\Desktop\Business%20analist\ad%20hoc\FO%20analys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r-gda.gouda.lok\home\645072\Desktop\Business%20analist\ad%20hoc\FO%20analys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Verdeling cliënten Wmo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B1-4B43-BA96-59F15CC896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B1-4B43-BA96-59F15CC896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6B1-4B43-BA96-59F15CC8960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6B1-4B43-BA96-59F15CC8960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6B1-4B43-BA96-59F15CC89602}"/>
              </c:ext>
            </c:extLst>
          </c:dPt>
          <c:cat>
            <c:strRef>
              <c:f>Wmo!$A$2:$A$6</c:f>
              <c:strCache>
                <c:ptCount val="5"/>
                <c:pt idx="0">
                  <c:v>Begeleiding</c:v>
                </c:pt>
                <c:pt idx="1">
                  <c:v>Beschermd Wonen</c:v>
                </c:pt>
                <c:pt idx="2">
                  <c:v>Dagbesteding</c:v>
                </c:pt>
                <c:pt idx="3">
                  <c:v>Hulp bij het huishouden</c:v>
                </c:pt>
                <c:pt idx="4">
                  <c:v>Logeren</c:v>
                </c:pt>
              </c:strCache>
            </c:strRef>
          </c:cat>
          <c:val>
            <c:numRef>
              <c:f>Wmo!$B$2:$B$6</c:f>
              <c:numCache>
                <c:formatCode>General</c:formatCode>
                <c:ptCount val="5"/>
                <c:pt idx="0" formatCode="#,##0">
                  <c:v>5388</c:v>
                </c:pt>
                <c:pt idx="1">
                  <c:v>610</c:v>
                </c:pt>
                <c:pt idx="2" formatCode="#,##0">
                  <c:v>2799</c:v>
                </c:pt>
                <c:pt idx="3" formatCode="#,##0">
                  <c:v>10609</c:v>
                </c:pt>
                <c:pt idx="4">
                  <c:v>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6B1-4B43-BA96-59F15CC896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Verdeling cliënten Jeugd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Jeugd!$B$1</c:f>
              <c:strCache>
                <c:ptCount val="1"/>
                <c:pt idx="0">
                  <c:v>Aantal cliënten in datumbereik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EB8-40F4-8935-992C251D92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EB8-40F4-8935-992C251D92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EB8-40F4-8935-992C251D92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EB8-40F4-8935-992C251D92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EB8-40F4-8935-992C251D92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EB8-40F4-8935-992C251D92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EB8-40F4-8935-992C251D92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EB8-40F4-8935-992C251D92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EB8-40F4-8935-992C251D924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EB8-40F4-8935-992C251D924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EB8-40F4-8935-992C251D9243}"/>
              </c:ext>
            </c:extLst>
          </c:dPt>
          <c:cat>
            <c:strRef>
              <c:f>Jeugd!$A$2:$A$12</c:f>
              <c:strCache>
                <c:ptCount val="11"/>
                <c:pt idx="0">
                  <c:v>Behandeling Jeugdhulp</c:v>
                </c:pt>
                <c:pt idx="1">
                  <c:v>Specialistische GGZ</c:v>
                </c:pt>
                <c:pt idx="2">
                  <c:v>Basis GGZ</c:v>
                </c:pt>
                <c:pt idx="3">
                  <c:v>Begeleiding</c:v>
                </c:pt>
                <c:pt idx="4">
                  <c:v>Jeugdbescherming en Jeugdreclassering</c:v>
                </c:pt>
                <c:pt idx="5">
                  <c:v>Ernstige Dyslexie (ED)</c:v>
                </c:pt>
                <c:pt idx="6">
                  <c:v>Curatieve GGZ door kinderartsen</c:v>
                </c:pt>
                <c:pt idx="7">
                  <c:v>Dagbesteding</c:v>
                </c:pt>
                <c:pt idx="8">
                  <c:v>Gezinshuizen en Pleegzorg</c:v>
                </c:pt>
                <c:pt idx="9">
                  <c:v>Logeren</c:v>
                </c:pt>
                <c:pt idx="10">
                  <c:v>JeugdzorgPlus</c:v>
                </c:pt>
              </c:strCache>
            </c:strRef>
          </c:cat>
          <c:val>
            <c:numRef>
              <c:f>Jeugd!$B$2:$B$12</c:f>
              <c:numCache>
                <c:formatCode>#,##0</c:formatCode>
                <c:ptCount val="11"/>
                <c:pt idx="0">
                  <c:v>7263</c:v>
                </c:pt>
                <c:pt idx="1">
                  <c:v>6138</c:v>
                </c:pt>
                <c:pt idx="2">
                  <c:v>5097</c:v>
                </c:pt>
                <c:pt idx="3">
                  <c:v>3412</c:v>
                </c:pt>
                <c:pt idx="4">
                  <c:v>2200</c:v>
                </c:pt>
                <c:pt idx="5">
                  <c:v>1805</c:v>
                </c:pt>
                <c:pt idx="6">
                  <c:v>1747</c:v>
                </c:pt>
                <c:pt idx="7">
                  <c:v>1256</c:v>
                </c:pt>
                <c:pt idx="8" formatCode="General">
                  <c:v>977</c:v>
                </c:pt>
                <c:pt idx="9" formatCode="General">
                  <c:v>257</c:v>
                </c:pt>
                <c:pt idx="10" formatCode="General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EB8-40F4-8935-992C251D92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CB80D-5DC8-43BF-9143-9BB6270D11A8}" type="datetimeFigureOut">
              <a:rPr lang="nl-NL" smtClean="0"/>
              <a:t>2-5-2024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713F9-E22B-47F0-8359-2FA628E48A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45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713F9-E22B-47F0-8359-2FA628E48A7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4696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713F9-E22B-47F0-8359-2FA628E48A7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7359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713F9-E22B-47F0-8359-2FA628E48A7D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4799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57CE-3461-4F9E-8C59-B77CD3BF9107}" type="datetimeFigureOut">
              <a:rPr lang="nl-NL" smtClean="0"/>
              <a:t>2-5-2024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D290-1C1B-46E0-9816-CD80FE7353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022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57CE-3461-4F9E-8C59-B77CD3BF9107}" type="datetimeFigureOut">
              <a:rPr lang="nl-NL" smtClean="0"/>
              <a:t>2-5-2024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D290-1C1B-46E0-9816-CD80FE7353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3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57CE-3461-4F9E-8C59-B77CD3BF9107}" type="datetimeFigureOut">
              <a:rPr lang="nl-NL" smtClean="0"/>
              <a:t>2-5-2024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D290-1C1B-46E0-9816-CD80FE7353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65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57CE-3461-4F9E-8C59-B77CD3BF9107}" type="datetimeFigureOut">
              <a:rPr lang="nl-NL" smtClean="0"/>
              <a:t>2-5-2024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D290-1C1B-46E0-9816-CD80FE7353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63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57CE-3461-4F9E-8C59-B77CD3BF9107}" type="datetimeFigureOut">
              <a:rPr lang="nl-NL" smtClean="0"/>
              <a:t>2-5-2024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D290-1C1B-46E0-9816-CD80FE7353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753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57CE-3461-4F9E-8C59-B77CD3BF9107}" type="datetimeFigureOut">
              <a:rPr lang="nl-NL" smtClean="0"/>
              <a:t>2-5-2024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D290-1C1B-46E0-9816-CD80FE7353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926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57CE-3461-4F9E-8C59-B77CD3BF9107}" type="datetimeFigureOut">
              <a:rPr lang="nl-NL" smtClean="0"/>
              <a:t>2-5-2024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D290-1C1B-46E0-9816-CD80FE7353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779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57CE-3461-4F9E-8C59-B77CD3BF9107}" type="datetimeFigureOut">
              <a:rPr lang="nl-NL" smtClean="0"/>
              <a:t>2-5-2024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D290-1C1B-46E0-9816-CD80FE7353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56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57CE-3461-4F9E-8C59-B77CD3BF9107}" type="datetimeFigureOut">
              <a:rPr lang="nl-NL" smtClean="0"/>
              <a:t>2-5-2024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D290-1C1B-46E0-9816-CD80FE7353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196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57CE-3461-4F9E-8C59-B77CD3BF9107}" type="datetimeFigureOut">
              <a:rPr lang="nl-NL" smtClean="0"/>
              <a:t>2-5-2024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D290-1C1B-46E0-9816-CD80FE7353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9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57CE-3461-4F9E-8C59-B77CD3BF9107}" type="datetimeFigureOut">
              <a:rPr lang="nl-NL" smtClean="0"/>
              <a:t>2-5-2024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D290-1C1B-46E0-9816-CD80FE7353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584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957CE-3461-4F9E-8C59-B77CD3BF9107}" type="datetimeFigureOut">
              <a:rPr lang="nl-NL" smtClean="0"/>
              <a:t>2-5-2024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FD290-1C1B-46E0-9816-CD80FE7353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350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Korte blik op inkoopperiode vanuit cijfers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7746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Hoeveel cliënten hebben we met zijn allen hulp geboden in huidige inkoopperiode?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10.000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20.000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30.000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40.000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870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% cliënten 1-3 indicaties in inkoopperiode?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60%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50%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40%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30%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832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69612"/>
              </p:ext>
            </p:extLst>
          </p:nvPr>
        </p:nvGraphicFramePr>
        <p:xfrm>
          <a:off x="838200" y="1690688"/>
          <a:ext cx="5287178" cy="2649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3889">
                  <a:extLst>
                    <a:ext uri="{9D8B030D-6E8A-4147-A177-3AD203B41FA5}">
                      <a16:colId xmlns:a16="http://schemas.microsoft.com/office/drawing/2014/main" val="3484888184"/>
                    </a:ext>
                  </a:extLst>
                </a:gridCol>
                <a:gridCol w="2063289">
                  <a:extLst>
                    <a:ext uri="{9D8B030D-6E8A-4147-A177-3AD203B41FA5}">
                      <a16:colId xmlns:a16="http://schemas.microsoft.com/office/drawing/2014/main" val="1484798273"/>
                    </a:ext>
                  </a:extLst>
                </a:gridCol>
              </a:tblGrid>
              <a:tr h="662490"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u="none" strike="noStrike" dirty="0">
                          <a:effectLst/>
                        </a:rPr>
                        <a:t>aantal indicaties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u="none" strike="noStrike">
                          <a:effectLst/>
                        </a:rPr>
                        <a:t>% cliënten</a:t>
                      </a:r>
                      <a:endParaRPr lang="nl-NL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0198749"/>
                  </a:ext>
                </a:extLst>
              </a:tr>
              <a:tr h="662490"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u="none" strike="noStrike" dirty="0">
                          <a:effectLst/>
                        </a:rPr>
                        <a:t>1-3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u="none" strike="noStrike">
                          <a:effectLst/>
                        </a:rPr>
                        <a:t>61%</a:t>
                      </a:r>
                      <a:endParaRPr lang="nl-NL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6981605"/>
                  </a:ext>
                </a:extLst>
              </a:tr>
              <a:tr h="662490"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u="none" strike="noStrike" dirty="0">
                          <a:effectLst/>
                        </a:rPr>
                        <a:t>4-10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u="none" strike="noStrike" dirty="0">
                          <a:effectLst/>
                        </a:rPr>
                        <a:t>31%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1377186"/>
                  </a:ext>
                </a:extLst>
              </a:tr>
              <a:tr h="662490"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u="none" strike="noStrike" dirty="0">
                          <a:effectLst/>
                        </a:rPr>
                        <a:t>11+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u="none" strike="noStrike" dirty="0">
                          <a:effectLst/>
                        </a:rPr>
                        <a:t>8%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9679064"/>
                  </a:ext>
                </a:extLst>
              </a:tr>
            </a:tbl>
          </a:graphicData>
        </a:graphic>
      </p:graphicFrame>
      <p:sp>
        <p:nvSpPr>
          <p:cNvPr id="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% cliënten 1-3 indicaties in inkoopperiode?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113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type hulp meest geboden </a:t>
            </a:r>
            <a:r>
              <a:rPr lang="nl-NL" dirty="0" err="1" smtClean="0"/>
              <a:t>Wmo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Begeleiding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Hulp bij het huishouden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Dagbesteding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Beschermd wonen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534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Verdeling cliënten </a:t>
            </a:r>
            <a:r>
              <a:rPr lang="nl-NL" dirty="0" err="1" smtClean="0"/>
              <a:t>Wmo</a:t>
            </a:r>
            <a:endParaRPr lang="nl-NL" dirty="0"/>
          </a:p>
        </p:txBody>
      </p:sp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7294537"/>
              </p:ext>
            </p:extLst>
          </p:nvPr>
        </p:nvGraphicFramePr>
        <p:xfrm>
          <a:off x="2258458" y="1690688"/>
          <a:ext cx="6910329" cy="427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822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type hulp meest geboden Jeugd?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Begeleiding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Behandeling Jeugdhulp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Basis GGZ</a:t>
            </a:r>
          </a:p>
          <a:p>
            <a:pPr marL="514350" indent="-514350">
              <a:buFont typeface="+mj-lt"/>
              <a:buAutoNum type="alphaUcPeriod"/>
            </a:pPr>
            <a:r>
              <a:rPr lang="nl-NL" dirty="0" smtClean="0"/>
              <a:t>Specialistische GGZ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3961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Verdeling cliënten Jeugd</a:t>
            </a:r>
            <a:endParaRPr lang="nl-NL" dirty="0"/>
          </a:p>
        </p:txBody>
      </p:sp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5252527"/>
              </p:ext>
            </p:extLst>
          </p:nvPr>
        </p:nvGraphicFramePr>
        <p:xfrm>
          <a:off x="2148289" y="1690688"/>
          <a:ext cx="7310036" cy="4699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055882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103</Words>
  <Application>Microsoft Office PowerPoint</Application>
  <PresentationFormat>Breedbeeld</PresentationFormat>
  <Paragraphs>37</Paragraphs>
  <Slides>8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Korte blik op inkoopperiode vanuit cijfers</vt:lpstr>
      <vt:lpstr>Hoeveel cliënten hebben we met zijn allen hulp geboden in huidige inkoopperiode?</vt:lpstr>
      <vt:lpstr>% cliënten 1-3 indicaties in inkoopperiode?</vt:lpstr>
      <vt:lpstr>% cliënten 1-3 indicaties in inkoopperiode?</vt:lpstr>
      <vt:lpstr>Welk type hulp meest geboden Wmo?</vt:lpstr>
      <vt:lpstr>Verdeling cliënten Wmo</vt:lpstr>
      <vt:lpstr>Welk type hulp meest geboden Jeugd?</vt:lpstr>
      <vt:lpstr>Verdeling cliënten Jeugd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Korte blik op inkoopperiode vanuit cijfers</dc:title>
  <dc:creator>Mersbergen, Martin van</dc:creator>
  <cp:lastModifiedBy>Mersbergen, Martin van</cp:lastModifiedBy>
  <cp:revision>6</cp:revision>
  <dcterms:created xsi:type="dcterms:W3CDTF">2024-04-08T08:54:16Z</dcterms:created>
  <dcterms:modified xsi:type="dcterms:W3CDTF">2024-05-02T08:45:51Z</dcterms:modified>
</cp:coreProperties>
</file>