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78" r:id="rId3"/>
    <p:sldId id="279" r:id="rId4"/>
    <p:sldId id="280" r:id="rId5"/>
    <p:sldId id="281" r:id="rId6"/>
    <p:sldId id="282" r:id="rId7"/>
    <p:sldId id="283" r:id="rId8"/>
    <p:sldId id="284" r:id="rId9"/>
    <p:sldId id="276" r:id="rId10"/>
    <p:sldId id="287" r:id="rId11"/>
    <p:sldId id="285" r:id="rId12"/>
    <p:sldId id="286" r:id="rId13"/>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hagen, Carima" initials="VC" lastIdx="2" clrIdx="0">
    <p:extLst>
      <p:ext uri="{19B8F6BF-5375-455C-9EA6-DF929625EA0E}">
        <p15:presenceInfo xmlns:p15="http://schemas.microsoft.com/office/powerpoint/2012/main" userId="S-1-5-21-1999142413-779557206-530207130-280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C5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3306"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sz="1000" dirty="0">
              <a:latin typeface="Arial" panose="020B0604020202020204" pitchFamily="34" charset="0"/>
              <a:cs typeface="Arial" panose="020B0604020202020204" pitchFamily="34" charset="0"/>
            </a:endParaRPr>
          </a:p>
        </p:txBody>
      </p:sp>
      <p:sp>
        <p:nvSpPr>
          <p:cNvPr id="3" name="Tijdelijke aanduiding voo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5312CAB-22C8-4A4E-89B8-FA8822B5CA0A}" type="datetimeFigureOut">
              <a:rPr lang="nl-NL" sz="1000" smtClean="0">
                <a:latin typeface="Arial" panose="020B0604020202020204" pitchFamily="34" charset="0"/>
                <a:cs typeface="Arial" panose="020B0604020202020204" pitchFamily="34" charset="0"/>
              </a:rPr>
              <a:t>8-10-2020</a:t>
            </a:fld>
            <a:endParaRPr lang="nl-NL" sz="1000" dirty="0">
              <a:latin typeface="Arial" panose="020B0604020202020204" pitchFamily="34" charset="0"/>
              <a:cs typeface="Arial" panose="020B0604020202020204" pitchFamily="34" charset="0"/>
            </a:endParaRPr>
          </a:p>
        </p:txBody>
      </p:sp>
      <p:sp>
        <p:nvSpPr>
          <p:cNvPr id="4" name="Tijdelijke aanduiding voor voet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CD7B77E-0052-4173-A743-7D206B5937CA}" type="slidenum">
              <a:rPr lang="nl-NL" smtClean="0"/>
              <a:t>‹nr.›</a:t>
            </a:fld>
            <a:endParaRPr lang="nl-NL" dirty="0"/>
          </a:p>
        </p:txBody>
      </p:sp>
      <p:pic>
        <p:nvPicPr>
          <p:cNvPr id="6" name="Afbeelding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8460" y="77030"/>
            <a:ext cx="2069863" cy="221028"/>
          </a:xfrm>
          <a:prstGeom prst="rect">
            <a:avLst/>
          </a:prstGeom>
        </p:spPr>
      </p:pic>
    </p:spTree>
    <p:extLst>
      <p:ext uri="{BB962C8B-B14F-4D97-AF65-F5344CB8AC3E}">
        <p14:creationId xmlns:p14="http://schemas.microsoft.com/office/powerpoint/2010/main" val="2552733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59636CA-3B55-4468-82CB-C6A2243F7E52}" type="datetimeFigureOut">
              <a:rPr lang="nl-NL" smtClean="0"/>
              <a:t>8-10-2020</a:t>
            </a:fld>
            <a:endParaRPr lang="nl-NL" dirty="0"/>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2C9B615-4AC4-49C4-8EA4-44F4AFB59BA1}" type="slidenum">
              <a:rPr lang="nl-NL" smtClean="0"/>
              <a:t>‹nr.›</a:t>
            </a:fld>
            <a:endParaRPr lang="nl-NL" dirty="0"/>
          </a:p>
        </p:txBody>
      </p:sp>
    </p:spTree>
    <p:extLst>
      <p:ext uri="{BB962C8B-B14F-4D97-AF65-F5344CB8AC3E}">
        <p14:creationId xmlns:p14="http://schemas.microsoft.com/office/powerpoint/2010/main" val="738282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32C9B615-4AC4-49C4-8EA4-44F4AFB59BA1}" type="slidenum">
              <a:rPr lang="nl-NL" smtClean="0"/>
              <a:t>1</a:t>
            </a:fld>
            <a:endParaRPr lang="nl-NL" dirty="0"/>
          </a:p>
        </p:txBody>
      </p:sp>
    </p:spTree>
    <p:extLst>
      <p:ext uri="{BB962C8B-B14F-4D97-AF65-F5344CB8AC3E}">
        <p14:creationId xmlns:p14="http://schemas.microsoft.com/office/powerpoint/2010/main" val="6268106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0" y="1844824"/>
            <a:ext cx="9144000" cy="1010543"/>
          </a:xfrm>
        </p:spPr>
        <p:txBody>
          <a:bodyPr/>
          <a:lstStyle/>
          <a:p>
            <a:r>
              <a:rPr lang="nl-NL" smtClean="0"/>
              <a:t>Klik om de stijl te bewerken</a:t>
            </a:r>
            <a:endParaRPr lang="nl-NL" dirty="0"/>
          </a:p>
        </p:txBody>
      </p:sp>
      <p:sp>
        <p:nvSpPr>
          <p:cNvPr id="3" name="Ondertitel 2"/>
          <p:cNvSpPr>
            <a:spLocks noGrp="1"/>
          </p:cNvSpPr>
          <p:nvPr>
            <p:ph type="subTitle" idx="1"/>
          </p:nvPr>
        </p:nvSpPr>
        <p:spPr>
          <a:xfrm>
            <a:off x="1371600" y="3068960"/>
            <a:ext cx="6339411" cy="1656184"/>
          </a:xfrm>
        </p:spPr>
        <p:txBody>
          <a:bodyPr>
            <a:normAutofit/>
          </a:bodyPr>
          <a:lstStyle>
            <a:lvl1pPr marL="0" indent="0" algn="ctr">
              <a:buNone/>
              <a:defRPr sz="26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dirty="0"/>
          </a:p>
        </p:txBody>
      </p:sp>
      <p:sp>
        <p:nvSpPr>
          <p:cNvPr id="6" name="Tijdelijke aanduiding voor dianummer 5"/>
          <p:cNvSpPr>
            <a:spLocks noGrp="1"/>
          </p:cNvSpPr>
          <p:nvPr>
            <p:ph type="sldNum" sz="quarter" idx="12"/>
          </p:nvPr>
        </p:nvSpPr>
        <p:spPr/>
        <p:txBody>
          <a:bodyPr/>
          <a:lstStyle/>
          <a:p>
            <a:fld id="{C97A5142-80F4-4057-9DAC-6D009F544BCC}" type="slidenum">
              <a:rPr lang="nl-NL" smtClean="0"/>
              <a:t>‹nr.›</a:t>
            </a:fld>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10819" y="620688"/>
            <a:ext cx="6300192" cy="614269"/>
          </a:xfrm>
          <a:prstGeom prst="rect">
            <a:avLst/>
          </a:prstGeom>
        </p:spPr>
      </p:pic>
      <p:pic>
        <p:nvPicPr>
          <p:cNvPr id="5" name="Afbeelding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8218" y="4829607"/>
            <a:ext cx="7534034" cy="1523874"/>
          </a:xfrm>
          <a:prstGeom prst="rect">
            <a:avLst/>
          </a:prstGeom>
        </p:spPr>
      </p:pic>
    </p:spTree>
    <p:extLst>
      <p:ext uri="{BB962C8B-B14F-4D97-AF65-F5344CB8AC3E}">
        <p14:creationId xmlns:p14="http://schemas.microsoft.com/office/powerpoint/2010/main" val="3263474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dianummer 5"/>
          <p:cNvSpPr>
            <a:spLocks noGrp="1"/>
          </p:cNvSpPr>
          <p:nvPr>
            <p:ph type="sldNum" sz="quarter" idx="12"/>
          </p:nvPr>
        </p:nvSpPr>
        <p:spPr/>
        <p:txBody>
          <a:bodyPr/>
          <a:lstStyle/>
          <a:p>
            <a:fld id="{C97A5142-80F4-4057-9DAC-6D009F544BCC}" type="slidenum">
              <a:rPr lang="nl-NL" smtClean="0"/>
              <a:t>‹nr.›</a:t>
            </a:fld>
            <a:endParaRPr lang="nl-NL" dirty="0"/>
          </a:p>
        </p:txBody>
      </p:sp>
    </p:spTree>
    <p:extLst>
      <p:ext uri="{BB962C8B-B14F-4D97-AF65-F5344CB8AC3E}">
        <p14:creationId xmlns:p14="http://schemas.microsoft.com/office/powerpoint/2010/main" val="2396418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dianummer 5"/>
          <p:cNvSpPr>
            <a:spLocks noGrp="1"/>
          </p:cNvSpPr>
          <p:nvPr>
            <p:ph type="sldNum" sz="quarter" idx="12"/>
          </p:nvPr>
        </p:nvSpPr>
        <p:spPr/>
        <p:txBody>
          <a:bodyPr/>
          <a:lstStyle/>
          <a:p>
            <a:fld id="{C97A5142-80F4-4057-9DAC-6D009F544BCC}" type="slidenum">
              <a:rPr lang="nl-NL" smtClean="0"/>
              <a:t>‹nr.›</a:t>
            </a:fld>
            <a:endParaRPr lang="nl-NL" dirty="0"/>
          </a:p>
        </p:txBody>
      </p:sp>
    </p:spTree>
    <p:extLst>
      <p:ext uri="{BB962C8B-B14F-4D97-AF65-F5344CB8AC3E}">
        <p14:creationId xmlns:p14="http://schemas.microsoft.com/office/powerpoint/2010/main" val="3899125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Inhoudelijke dia ">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dianummer 5"/>
          <p:cNvSpPr>
            <a:spLocks noGrp="1"/>
          </p:cNvSpPr>
          <p:nvPr>
            <p:ph type="sldNum" sz="quarter" idx="12"/>
          </p:nvPr>
        </p:nvSpPr>
        <p:spPr/>
        <p:txBody>
          <a:bodyPr/>
          <a:lstStyle/>
          <a:p>
            <a:fld id="{C97A5142-80F4-4057-9DAC-6D009F544BCC}" type="slidenum">
              <a:rPr lang="nl-NL" smtClean="0"/>
              <a:t>‹nr.›</a:t>
            </a:fld>
            <a:endParaRPr lang="nl-NL" dirty="0"/>
          </a:p>
        </p:txBody>
      </p:sp>
    </p:spTree>
    <p:extLst>
      <p:ext uri="{BB962C8B-B14F-4D97-AF65-F5344CB8AC3E}">
        <p14:creationId xmlns:p14="http://schemas.microsoft.com/office/powerpoint/2010/main" val="3433183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6" name="Tijdelijke aanduiding voor dianummer 5"/>
          <p:cNvSpPr>
            <a:spLocks noGrp="1"/>
          </p:cNvSpPr>
          <p:nvPr>
            <p:ph type="sldNum" sz="quarter" idx="12"/>
          </p:nvPr>
        </p:nvSpPr>
        <p:spPr/>
        <p:txBody>
          <a:bodyPr/>
          <a:lstStyle/>
          <a:p>
            <a:fld id="{C97A5142-80F4-4057-9DAC-6D009F544BCC}" type="slidenum">
              <a:rPr lang="nl-NL" smtClean="0"/>
              <a:t>‹nr.›</a:t>
            </a:fld>
            <a:endParaRPr lang="nl-NL" dirty="0"/>
          </a:p>
        </p:txBody>
      </p:sp>
    </p:spTree>
    <p:extLst>
      <p:ext uri="{BB962C8B-B14F-4D97-AF65-F5344CB8AC3E}">
        <p14:creationId xmlns:p14="http://schemas.microsoft.com/office/powerpoint/2010/main" val="2057863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ianummer 6"/>
          <p:cNvSpPr>
            <a:spLocks noGrp="1"/>
          </p:cNvSpPr>
          <p:nvPr>
            <p:ph type="sldNum" sz="quarter" idx="12"/>
          </p:nvPr>
        </p:nvSpPr>
        <p:spPr/>
        <p:txBody>
          <a:bodyPr/>
          <a:lstStyle/>
          <a:p>
            <a:fld id="{C97A5142-80F4-4057-9DAC-6D009F544BCC}" type="slidenum">
              <a:rPr lang="nl-NL" smtClean="0"/>
              <a:t>‹nr.›</a:t>
            </a:fld>
            <a:endParaRPr lang="nl-NL" dirty="0"/>
          </a:p>
        </p:txBody>
      </p:sp>
    </p:spTree>
    <p:extLst>
      <p:ext uri="{BB962C8B-B14F-4D97-AF65-F5344CB8AC3E}">
        <p14:creationId xmlns:p14="http://schemas.microsoft.com/office/powerpoint/2010/main" val="1117023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9" name="Tijdelijke aanduiding voor dianummer 8"/>
          <p:cNvSpPr>
            <a:spLocks noGrp="1"/>
          </p:cNvSpPr>
          <p:nvPr>
            <p:ph type="sldNum" sz="quarter" idx="12"/>
          </p:nvPr>
        </p:nvSpPr>
        <p:spPr/>
        <p:txBody>
          <a:bodyPr/>
          <a:lstStyle/>
          <a:p>
            <a:fld id="{C97A5142-80F4-4057-9DAC-6D009F544BCC}" type="slidenum">
              <a:rPr lang="nl-NL" smtClean="0"/>
              <a:t>‹nr.›</a:t>
            </a:fld>
            <a:endParaRPr lang="nl-NL" dirty="0"/>
          </a:p>
        </p:txBody>
      </p:sp>
    </p:spTree>
    <p:extLst>
      <p:ext uri="{BB962C8B-B14F-4D97-AF65-F5344CB8AC3E}">
        <p14:creationId xmlns:p14="http://schemas.microsoft.com/office/powerpoint/2010/main" val="2265682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5" name="Tijdelijke aanduiding voor dianummer 4"/>
          <p:cNvSpPr>
            <a:spLocks noGrp="1"/>
          </p:cNvSpPr>
          <p:nvPr>
            <p:ph type="sldNum" sz="quarter" idx="12"/>
          </p:nvPr>
        </p:nvSpPr>
        <p:spPr/>
        <p:txBody>
          <a:bodyPr/>
          <a:lstStyle/>
          <a:p>
            <a:fld id="{C97A5142-80F4-4057-9DAC-6D009F544BCC}" type="slidenum">
              <a:rPr lang="nl-NL" smtClean="0"/>
              <a:t>‹nr.›</a:t>
            </a:fld>
            <a:endParaRPr lang="nl-NL" dirty="0"/>
          </a:p>
        </p:txBody>
      </p:sp>
    </p:spTree>
    <p:extLst>
      <p:ext uri="{BB962C8B-B14F-4D97-AF65-F5344CB8AC3E}">
        <p14:creationId xmlns:p14="http://schemas.microsoft.com/office/powerpoint/2010/main" val="2686751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C97A5142-80F4-4057-9DAC-6D009F544BCC}" type="slidenum">
              <a:rPr lang="nl-NL" smtClean="0"/>
              <a:t>‹nr.›</a:t>
            </a:fld>
            <a:endParaRPr lang="nl-NL" dirty="0"/>
          </a:p>
        </p:txBody>
      </p:sp>
    </p:spTree>
    <p:extLst>
      <p:ext uri="{BB962C8B-B14F-4D97-AF65-F5344CB8AC3E}">
        <p14:creationId xmlns:p14="http://schemas.microsoft.com/office/powerpoint/2010/main" val="3910030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7" name="Tijdelijke aanduiding voor dianummer 6"/>
          <p:cNvSpPr>
            <a:spLocks noGrp="1"/>
          </p:cNvSpPr>
          <p:nvPr>
            <p:ph type="sldNum" sz="quarter" idx="12"/>
          </p:nvPr>
        </p:nvSpPr>
        <p:spPr/>
        <p:txBody>
          <a:bodyPr/>
          <a:lstStyle/>
          <a:p>
            <a:fld id="{C97A5142-80F4-4057-9DAC-6D009F544BCC}" type="slidenum">
              <a:rPr lang="nl-NL" smtClean="0"/>
              <a:t>‹nr.›</a:t>
            </a:fld>
            <a:endParaRPr lang="nl-NL" dirty="0"/>
          </a:p>
        </p:txBody>
      </p:sp>
    </p:spTree>
    <p:extLst>
      <p:ext uri="{BB962C8B-B14F-4D97-AF65-F5344CB8AC3E}">
        <p14:creationId xmlns:p14="http://schemas.microsoft.com/office/powerpoint/2010/main" val="4161863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smtClean="0"/>
              <a:t>Klik op het pictogram als u een afbeelding wilt toevoegen</a:t>
            </a:r>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7" name="Tijdelijke aanduiding voor dianummer 6"/>
          <p:cNvSpPr>
            <a:spLocks noGrp="1"/>
          </p:cNvSpPr>
          <p:nvPr>
            <p:ph type="sldNum" sz="quarter" idx="12"/>
          </p:nvPr>
        </p:nvSpPr>
        <p:spPr/>
        <p:txBody>
          <a:bodyPr/>
          <a:lstStyle/>
          <a:p>
            <a:fld id="{C97A5142-80F4-4057-9DAC-6D009F544BCC}" type="slidenum">
              <a:rPr lang="nl-NL" smtClean="0"/>
              <a:t>‹nr.›</a:t>
            </a:fld>
            <a:endParaRPr lang="nl-NL" dirty="0"/>
          </a:p>
        </p:txBody>
      </p:sp>
    </p:spTree>
    <p:extLst>
      <p:ext uri="{BB962C8B-B14F-4D97-AF65-F5344CB8AC3E}">
        <p14:creationId xmlns:p14="http://schemas.microsoft.com/office/powerpoint/2010/main" val="4061960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0" y="274638"/>
            <a:ext cx="9144000" cy="850106"/>
          </a:xfrm>
          <a:prstGeom prst="rect">
            <a:avLst/>
          </a:prstGeom>
          <a:solidFill>
            <a:srgbClr val="A3C53C"/>
          </a:solidFill>
        </p:spPr>
        <p:txBody>
          <a:bodyPr vert="horz" lIns="91440" tIns="45720" rIns="91440" bIns="45720" rtlCol="0" anchor="ctr">
            <a:normAutofit/>
          </a:bodyPr>
          <a:lstStyle/>
          <a:p>
            <a:r>
              <a:rPr lang="nl-NL" dirty="0" smtClean="0"/>
              <a:t>Inhoudelijke dia</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C97A5142-80F4-4057-9DAC-6D009F544BCC}" type="slidenum">
              <a:rPr lang="nl-NL" smtClean="0"/>
              <a:pPr/>
              <a:t>‹nr.›</a:t>
            </a:fld>
            <a:endParaRPr lang="nl-NL" dirty="0"/>
          </a:p>
        </p:txBody>
      </p:sp>
      <p:pic>
        <p:nvPicPr>
          <p:cNvPr id="5" name="Afbeelding 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95536" y="6453336"/>
            <a:ext cx="2160239" cy="210624"/>
          </a:xfrm>
          <a:prstGeom prst="rect">
            <a:avLst/>
          </a:prstGeom>
        </p:spPr>
      </p:pic>
    </p:spTree>
    <p:extLst>
      <p:ext uri="{BB962C8B-B14F-4D97-AF65-F5344CB8AC3E}">
        <p14:creationId xmlns:p14="http://schemas.microsoft.com/office/powerpoint/2010/main" val="1055213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36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Beschut wonen </a:t>
            </a:r>
            <a:endParaRPr lang="nl-NL" dirty="0"/>
          </a:p>
        </p:txBody>
      </p:sp>
      <p:sp>
        <p:nvSpPr>
          <p:cNvPr id="3" name="Ondertitel 2"/>
          <p:cNvSpPr>
            <a:spLocks noGrp="1"/>
          </p:cNvSpPr>
          <p:nvPr>
            <p:ph type="subTitle" idx="1"/>
          </p:nvPr>
        </p:nvSpPr>
        <p:spPr/>
        <p:txBody>
          <a:bodyPr>
            <a:normAutofit fontScale="92500" lnSpcReduction="10000"/>
          </a:bodyPr>
          <a:lstStyle/>
          <a:p>
            <a:endParaRPr lang="nl-NL" sz="2400" dirty="0" smtClean="0"/>
          </a:p>
          <a:p>
            <a:endParaRPr lang="nl-NL" sz="2400" dirty="0" smtClean="0"/>
          </a:p>
          <a:p>
            <a:endParaRPr lang="nl-NL" sz="2400" dirty="0"/>
          </a:p>
          <a:p>
            <a:endParaRPr lang="nl-NL" sz="2400" dirty="0" smtClean="0"/>
          </a:p>
          <a:p>
            <a:r>
              <a:rPr lang="nl-NL" sz="900" dirty="0" smtClean="0"/>
              <a:t>15 september versie 0.1 auteur C. Verhagen</a:t>
            </a:r>
          </a:p>
          <a:p>
            <a:endParaRPr lang="nl-NL" sz="2400" dirty="0" smtClean="0"/>
          </a:p>
          <a:p>
            <a:endParaRPr lang="nl-NL" sz="2400" dirty="0"/>
          </a:p>
        </p:txBody>
      </p:sp>
      <p:sp>
        <p:nvSpPr>
          <p:cNvPr id="4" name="Tijdelijke aanduiding voor inhoud 3"/>
          <p:cNvSpPr txBox="1">
            <a:spLocks/>
          </p:cNvSpPr>
          <p:nvPr/>
        </p:nvSpPr>
        <p:spPr>
          <a:xfrm>
            <a:off x="828191" y="2863186"/>
            <a:ext cx="2448272" cy="1980000"/>
          </a:xfrm>
          <a:prstGeom prst="rect">
            <a:avLst/>
          </a:prstGeom>
          <a:solidFill>
            <a:srgbClr val="DCE6F2"/>
          </a:solidFill>
        </p:spPr>
        <p:txBody>
          <a:bodyPr vert="horz" wrap="square" lIns="91440" tIns="45720" rIns="91440" bIns="45720" rtlCol="0">
            <a:spAutoFit/>
          </a:bodyPr>
          <a:lstStyle>
            <a:lvl1pPr marL="0" indent="0" algn="ctr" defTabSz="914400" rtl="0" eaLnBrk="1" latinLnBrk="0" hangingPunct="1">
              <a:spcBef>
                <a:spcPct val="20000"/>
              </a:spcBef>
              <a:buFont typeface="Arial" panose="020B0604020202020204" pitchFamily="34" charset="0"/>
              <a:buNone/>
              <a:defRPr sz="2600" kern="1200">
                <a:solidFill>
                  <a:schemeClr val="accent1">
                    <a:lumMod val="75000"/>
                  </a:schemeClr>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nl-NL" sz="1350" dirty="0" smtClean="0">
                <a:solidFill>
                  <a:prstClr val="black"/>
                </a:solidFill>
              </a:rPr>
              <a:t>Vragen?</a:t>
            </a:r>
          </a:p>
          <a:p>
            <a:pPr algn="l"/>
            <a:r>
              <a:rPr lang="nl-NL" sz="1350" dirty="0" smtClean="0">
                <a:solidFill>
                  <a:prstClr val="black"/>
                </a:solidFill>
              </a:rPr>
              <a:t>Stel ze in de chat</a:t>
            </a:r>
          </a:p>
          <a:p>
            <a:pPr algn="l"/>
            <a:endParaRPr lang="nl-NL" sz="1350" dirty="0" smtClean="0">
              <a:solidFill>
                <a:prstClr val="black"/>
              </a:solidFill>
            </a:endParaRPr>
          </a:p>
          <a:p>
            <a:pPr algn="l"/>
            <a:r>
              <a:rPr lang="nl-NL" sz="1350" dirty="0" smtClean="0">
                <a:solidFill>
                  <a:prstClr val="black"/>
                </a:solidFill>
              </a:rPr>
              <a:t>Microfoon uit</a:t>
            </a:r>
          </a:p>
          <a:p>
            <a:pPr algn="l"/>
            <a:endParaRPr lang="nl-NL" sz="1350" dirty="0" smtClean="0">
              <a:solidFill>
                <a:prstClr val="black"/>
              </a:solidFill>
            </a:endParaRPr>
          </a:p>
          <a:p>
            <a:pPr algn="l"/>
            <a:r>
              <a:rPr lang="nl-NL" sz="1350" dirty="0" smtClean="0">
                <a:solidFill>
                  <a:prstClr val="black"/>
                </a:solidFill>
              </a:rPr>
              <a:t>Camera uit</a:t>
            </a:r>
          </a:p>
        </p:txBody>
      </p:sp>
      <p:pic>
        <p:nvPicPr>
          <p:cNvPr id="7" name="Afbeelding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5315" y="2898597"/>
            <a:ext cx="432046" cy="432046"/>
          </a:xfrm>
          <a:prstGeom prst="rect">
            <a:avLst/>
          </a:prstGeom>
        </p:spPr>
      </p:pic>
      <p:pic>
        <p:nvPicPr>
          <p:cNvPr id="8" name="Afbeelding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83297" y="3592325"/>
            <a:ext cx="396082" cy="396082"/>
          </a:xfrm>
          <a:prstGeom prst="rect">
            <a:avLst/>
          </a:prstGeom>
        </p:spPr>
      </p:pic>
      <p:pic>
        <p:nvPicPr>
          <p:cNvPr id="9" name="Afbeelding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H="1">
            <a:off x="2325374" y="4110869"/>
            <a:ext cx="511928" cy="299665"/>
          </a:xfrm>
          <a:prstGeom prst="rect">
            <a:avLst/>
          </a:prstGeom>
          <a:noFill/>
        </p:spPr>
      </p:pic>
      <p:sp>
        <p:nvSpPr>
          <p:cNvPr id="10" name="Tijdelijke aanduiding voor inhoud 3"/>
          <p:cNvSpPr txBox="1">
            <a:spLocks/>
          </p:cNvSpPr>
          <p:nvPr/>
        </p:nvSpPr>
        <p:spPr>
          <a:xfrm>
            <a:off x="5842762" y="2855367"/>
            <a:ext cx="2448272" cy="1980000"/>
          </a:xfrm>
          <a:prstGeom prst="rect">
            <a:avLst/>
          </a:prstGeom>
          <a:solidFill>
            <a:srgbClr val="DCE6F2"/>
          </a:solidFill>
        </p:spPr>
        <p:txBody>
          <a:bodyPr vert="horz" wrap="square" lIns="91440" tIns="45720" rIns="91440" bIns="45720" rtlCol="0">
            <a:spAutoFit/>
          </a:bodyPr>
          <a:lstStyle>
            <a:lvl1pPr marL="0" indent="0" algn="ctr" defTabSz="914400" rtl="0" eaLnBrk="1" latinLnBrk="0" hangingPunct="1">
              <a:spcBef>
                <a:spcPct val="20000"/>
              </a:spcBef>
              <a:buFont typeface="Arial" panose="020B0604020202020204" pitchFamily="34" charset="0"/>
              <a:buNone/>
              <a:defRPr sz="2600" kern="1200">
                <a:solidFill>
                  <a:schemeClr val="accent1">
                    <a:lumMod val="75000"/>
                  </a:schemeClr>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nl-NL" sz="1350" dirty="0" smtClean="0">
                <a:solidFill>
                  <a:prstClr val="black"/>
                </a:solidFill>
              </a:rPr>
              <a:t>Hoor je niks? Check de instellingen van jouw computer of browser. Check ook of bij zoom aanstaat:</a:t>
            </a:r>
          </a:p>
        </p:txBody>
      </p:sp>
      <p:pic>
        <p:nvPicPr>
          <p:cNvPr id="6" name="Afbeelding 5"/>
          <p:cNvPicPr>
            <a:picLocks noChangeAspect="1"/>
          </p:cNvPicPr>
          <p:nvPr/>
        </p:nvPicPr>
        <p:blipFill rotWithShape="1">
          <a:blip r:embed="rId6" cstate="print">
            <a:extLst>
              <a:ext uri="{28A0092B-C50C-407E-A947-70E740481C1C}">
                <a14:useLocalDpi xmlns:a14="http://schemas.microsoft.com/office/drawing/2010/main" val="0"/>
              </a:ext>
            </a:extLst>
          </a:blip>
          <a:srcRect t="14581" b="6002"/>
          <a:stretch/>
        </p:blipFill>
        <p:spPr>
          <a:xfrm>
            <a:off x="6361774" y="3737000"/>
            <a:ext cx="1349237" cy="1047404"/>
          </a:xfrm>
          <a:prstGeom prst="rect">
            <a:avLst/>
          </a:prstGeom>
        </p:spPr>
      </p:pic>
    </p:spTree>
    <p:extLst>
      <p:ext uri="{BB962C8B-B14F-4D97-AF65-F5344CB8AC3E}">
        <p14:creationId xmlns:p14="http://schemas.microsoft.com/office/powerpoint/2010/main" val="2500816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 van Aanpak </a:t>
            </a:r>
            <a:endParaRPr lang="nl-NL" dirty="0"/>
          </a:p>
        </p:txBody>
      </p:sp>
      <p:sp>
        <p:nvSpPr>
          <p:cNvPr id="3" name="Rechthoek 2"/>
          <p:cNvSpPr/>
          <p:nvPr/>
        </p:nvSpPr>
        <p:spPr>
          <a:xfrm>
            <a:off x="395536" y="1628800"/>
            <a:ext cx="8136904" cy="3554819"/>
          </a:xfrm>
          <a:prstGeom prst="rect">
            <a:avLst/>
          </a:prstGeom>
        </p:spPr>
        <p:txBody>
          <a:bodyPr wrap="square">
            <a:spAutoFit/>
          </a:bodyPr>
          <a:lstStyle/>
          <a:p>
            <a:pPr>
              <a:spcAft>
                <a:spcPts val="0"/>
              </a:spcAft>
            </a:pPr>
            <a:r>
              <a:rPr lang="nl-NL" sz="1500" dirty="0" smtClean="0">
                <a:latin typeface="Arial" panose="020B0604020202020204" pitchFamily="34" charset="0"/>
                <a:cs typeface="Arial" panose="020B0604020202020204" pitchFamily="34" charset="0"/>
              </a:rPr>
              <a:t>Onderstaande punten staan zien wij graag terug in het Plan van Aanpak – voor </a:t>
            </a:r>
            <a:r>
              <a:rPr lang="nl-NL" sz="1500" dirty="0" err="1" smtClean="0">
                <a:latin typeface="Arial" panose="020B0604020202020204" pitchFamily="34" charset="0"/>
                <a:cs typeface="Arial" panose="020B0604020202020204" pitchFamily="34" charset="0"/>
              </a:rPr>
              <a:t>contractering</a:t>
            </a:r>
            <a:r>
              <a:rPr lang="nl-NL" sz="1500" dirty="0" smtClean="0">
                <a:latin typeface="Arial" panose="020B0604020202020204" pitchFamily="34" charset="0"/>
                <a:cs typeface="Arial" panose="020B0604020202020204" pitchFamily="34" charset="0"/>
              </a:rPr>
              <a:t> van de dienst en als hulpmiddel voor de plaatsingscommissie als de dienst is ingekocht. </a:t>
            </a:r>
          </a:p>
          <a:p>
            <a:pPr>
              <a:spcAft>
                <a:spcPts val="0"/>
              </a:spcAft>
            </a:pPr>
            <a:r>
              <a:rPr lang="nl-NL" sz="1500" dirty="0" smtClean="0">
                <a:latin typeface="Arial" panose="020B0604020202020204" pitchFamily="34" charset="0"/>
                <a:cs typeface="Arial" panose="020B0604020202020204" pitchFamily="34" charset="0"/>
              </a:rPr>
              <a:t>Plm. 1 A4.</a:t>
            </a:r>
          </a:p>
          <a:p>
            <a:pPr>
              <a:spcAft>
                <a:spcPts val="0"/>
              </a:spcAft>
            </a:pPr>
            <a:endParaRPr lang="nl-NL" sz="1500" dirty="0">
              <a:latin typeface="Arial" panose="020B0604020202020204" pitchFamily="34" charset="0"/>
              <a:cs typeface="Arial" panose="020B0604020202020204" pitchFamily="34" charset="0"/>
            </a:endParaRPr>
          </a:p>
          <a:p>
            <a:pPr marL="285750" lvl="0" indent="-285750">
              <a:spcAft>
                <a:spcPts val="0"/>
              </a:spcAft>
              <a:buFont typeface="Arial" panose="020B0604020202020204" pitchFamily="34" charset="0"/>
              <a:buChar char="•"/>
            </a:pPr>
            <a:r>
              <a:rPr lang="nl-NL" sz="1500" dirty="0" smtClean="0">
                <a:latin typeface="Arial" panose="020B0604020202020204" pitchFamily="34" charset="0"/>
                <a:cs typeface="Arial" panose="020B0604020202020204" pitchFamily="34" charset="0"/>
              </a:rPr>
              <a:t>Informatie </a:t>
            </a:r>
            <a:r>
              <a:rPr lang="nl-NL" sz="1500" dirty="0">
                <a:latin typeface="Arial" panose="020B0604020202020204" pitchFamily="34" charset="0"/>
                <a:cs typeface="Arial" panose="020B0604020202020204" pitchFamily="34" charset="0"/>
              </a:rPr>
              <a:t>over de locatie van de </a:t>
            </a:r>
            <a:r>
              <a:rPr lang="nl-NL" sz="1500" dirty="0" smtClean="0">
                <a:latin typeface="Arial" panose="020B0604020202020204" pitchFamily="34" charset="0"/>
                <a:cs typeface="Arial" panose="020B0604020202020204" pitchFamily="34" charset="0"/>
              </a:rPr>
              <a:t>woningen.</a:t>
            </a:r>
          </a:p>
          <a:p>
            <a:pPr marL="285750" lvl="0" indent="-285750">
              <a:spcAft>
                <a:spcPts val="0"/>
              </a:spcAft>
              <a:buFont typeface="Arial" panose="020B0604020202020204" pitchFamily="34" charset="0"/>
              <a:buChar char="•"/>
            </a:pPr>
            <a:r>
              <a:rPr lang="nl-NL" sz="1500" dirty="0" smtClean="0">
                <a:latin typeface="Arial" panose="020B0604020202020204" pitchFamily="34" charset="0"/>
                <a:cs typeface="Arial" panose="020B0604020202020204" pitchFamily="34" charset="0"/>
              </a:rPr>
              <a:t>Hoe </a:t>
            </a:r>
            <a:r>
              <a:rPr lang="nl-NL" sz="1500" dirty="0">
                <a:latin typeface="Arial" panose="020B0604020202020204" pitchFamily="34" charset="0"/>
                <a:cs typeface="Arial" panose="020B0604020202020204" pitchFamily="34" charset="0"/>
              </a:rPr>
              <a:t>voldoet u aan de </a:t>
            </a:r>
            <a:r>
              <a:rPr lang="nl-NL" sz="1500" dirty="0" smtClean="0">
                <a:latin typeface="Arial" panose="020B0604020202020204" pitchFamily="34" charset="0"/>
                <a:cs typeface="Arial" panose="020B0604020202020204" pitchFamily="34" charset="0"/>
              </a:rPr>
              <a:t>huisvestingsvraag?</a:t>
            </a:r>
          </a:p>
          <a:p>
            <a:pPr marL="285750" lvl="0" indent="-285750">
              <a:spcAft>
                <a:spcPts val="0"/>
              </a:spcAft>
              <a:buFont typeface="Arial" panose="020B0604020202020204" pitchFamily="34" charset="0"/>
              <a:buChar char="•"/>
            </a:pPr>
            <a:r>
              <a:rPr lang="nl-NL" sz="1500" dirty="0" smtClean="0">
                <a:latin typeface="Arial" panose="020B0604020202020204" pitchFamily="34" charset="0"/>
                <a:cs typeface="Arial" panose="020B0604020202020204" pitchFamily="34" charset="0"/>
              </a:rPr>
              <a:t>Hoe </a:t>
            </a:r>
            <a:r>
              <a:rPr lang="nl-NL" sz="1500" dirty="0">
                <a:latin typeface="Arial" panose="020B0604020202020204" pitchFamily="34" charset="0"/>
                <a:cs typeface="Arial" panose="020B0604020202020204" pitchFamily="34" charset="0"/>
              </a:rPr>
              <a:t>zien de woningen eruit; basisstoffering ja/nee, zelfstandige woonruimte ja/nee, voor hoeveel </a:t>
            </a:r>
            <a:r>
              <a:rPr lang="nl-NL" sz="1500" dirty="0" smtClean="0">
                <a:latin typeface="Arial" panose="020B0604020202020204" pitchFamily="34" charset="0"/>
                <a:cs typeface="Arial" panose="020B0604020202020204" pitchFamily="34" charset="0"/>
              </a:rPr>
              <a:t>inwoners? </a:t>
            </a:r>
            <a:r>
              <a:rPr lang="nl-NL" sz="1500" dirty="0">
                <a:latin typeface="Arial" panose="020B0604020202020204" pitchFamily="34" charset="0"/>
                <a:cs typeface="Arial" panose="020B0604020202020204" pitchFamily="34" charset="0"/>
              </a:rPr>
              <a:t>W</a:t>
            </a:r>
            <a:r>
              <a:rPr lang="nl-NL" sz="1500" dirty="0" smtClean="0">
                <a:latin typeface="Arial" panose="020B0604020202020204" pitchFamily="34" charset="0"/>
                <a:cs typeface="Arial" panose="020B0604020202020204" pitchFamily="34" charset="0"/>
              </a:rPr>
              <a:t>onen </a:t>
            </a:r>
            <a:r>
              <a:rPr lang="nl-NL" sz="1500" dirty="0">
                <a:latin typeface="Arial" panose="020B0604020202020204" pitchFamily="34" charset="0"/>
                <a:cs typeface="Arial" panose="020B0604020202020204" pitchFamily="34" charset="0"/>
              </a:rPr>
              <a:t>de mensen bij elkaar of op korte afstand van </a:t>
            </a:r>
            <a:r>
              <a:rPr lang="nl-NL" sz="1500" dirty="0" smtClean="0">
                <a:latin typeface="Arial" panose="020B0604020202020204" pitchFamily="34" charset="0"/>
                <a:cs typeface="Arial" panose="020B0604020202020204" pitchFamily="34" charset="0"/>
              </a:rPr>
              <a:t>elkaar? </a:t>
            </a:r>
            <a:r>
              <a:rPr lang="nl-NL" sz="1500" dirty="0">
                <a:latin typeface="Arial" panose="020B0604020202020204" pitchFamily="34" charset="0"/>
                <a:cs typeface="Arial" panose="020B0604020202020204" pitchFamily="34" charset="0"/>
              </a:rPr>
              <a:t>I</a:t>
            </a:r>
            <a:r>
              <a:rPr lang="nl-NL" sz="1500" dirty="0" smtClean="0">
                <a:latin typeface="Arial" panose="020B0604020202020204" pitchFamily="34" charset="0"/>
                <a:cs typeface="Arial" panose="020B0604020202020204" pitchFamily="34" charset="0"/>
              </a:rPr>
              <a:t>s </a:t>
            </a:r>
            <a:r>
              <a:rPr lang="nl-NL" sz="1500" dirty="0">
                <a:latin typeface="Arial" panose="020B0604020202020204" pitchFamily="34" charset="0"/>
                <a:cs typeface="Arial" panose="020B0604020202020204" pitchFamily="34" charset="0"/>
              </a:rPr>
              <a:t>er een gemeenschappelijk ruimte </a:t>
            </a:r>
            <a:r>
              <a:rPr lang="nl-NL" sz="1500" dirty="0" smtClean="0">
                <a:latin typeface="Arial" panose="020B0604020202020204" pitchFamily="34" charset="0"/>
                <a:cs typeface="Arial" panose="020B0604020202020204" pitchFamily="34" charset="0"/>
              </a:rPr>
              <a:t>aanwezig?</a:t>
            </a:r>
          </a:p>
          <a:p>
            <a:pPr marL="285750" lvl="0" indent="-285750">
              <a:spcAft>
                <a:spcPts val="0"/>
              </a:spcAft>
              <a:buFont typeface="Arial" panose="020B0604020202020204" pitchFamily="34" charset="0"/>
              <a:buChar char="•"/>
            </a:pPr>
            <a:r>
              <a:rPr lang="nl-NL" sz="1500" dirty="0" smtClean="0">
                <a:latin typeface="Arial" panose="020B0604020202020204" pitchFamily="34" charset="0"/>
                <a:cs typeface="Arial" panose="020B0604020202020204" pitchFamily="34" charset="0"/>
              </a:rPr>
              <a:t>Waaruit </a:t>
            </a:r>
            <a:r>
              <a:rPr lang="nl-NL" sz="1500" dirty="0">
                <a:latin typeface="Arial" panose="020B0604020202020204" pitchFamily="34" charset="0"/>
                <a:cs typeface="Arial" panose="020B0604020202020204" pitchFamily="34" charset="0"/>
              </a:rPr>
              <a:t>blijkt dat uw organisatie in staat is te voldoen aan de eis om 24-uurs bereikbaarheid te organiseren; met andere woorden ‘hoe heeft u dit georganiseerd?’ en ‘hoe is dit geïmplementeerd</a:t>
            </a:r>
            <a:r>
              <a:rPr lang="nl-NL" sz="1500" dirty="0" smtClean="0">
                <a:latin typeface="Arial" panose="020B0604020202020204" pitchFamily="34" charset="0"/>
                <a:cs typeface="Arial" panose="020B0604020202020204" pitchFamily="34" charset="0"/>
              </a:rPr>
              <a:t>’?</a:t>
            </a:r>
          </a:p>
          <a:p>
            <a:pPr marL="285750" lvl="0" indent="-285750">
              <a:spcAft>
                <a:spcPts val="0"/>
              </a:spcAft>
              <a:buFont typeface="Arial" panose="020B0604020202020204" pitchFamily="34" charset="0"/>
              <a:buChar char="•"/>
            </a:pPr>
            <a:r>
              <a:rPr lang="nl-NL" sz="1500" dirty="0" smtClean="0">
                <a:latin typeface="Arial" panose="020B0604020202020204" pitchFamily="34" charset="0"/>
                <a:cs typeface="Arial" panose="020B0604020202020204" pitchFamily="34" charset="0"/>
              </a:rPr>
              <a:t>Wie is de eigenaar van </a:t>
            </a:r>
            <a:r>
              <a:rPr lang="nl-NL" sz="1500" dirty="0">
                <a:latin typeface="Arial" panose="020B0604020202020204" pitchFamily="34" charset="0"/>
                <a:cs typeface="Arial" panose="020B0604020202020204" pitchFamily="34" charset="0"/>
              </a:rPr>
              <a:t>de </a:t>
            </a:r>
            <a:r>
              <a:rPr lang="nl-NL" sz="1500" dirty="0" smtClean="0">
                <a:latin typeface="Arial" panose="020B0604020202020204" pitchFamily="34" charset="0"/>
                <a:cs typeface="Arial" panose="020B0604020202020204" pitchFamily="34" charset="0"/>
              </a:rPr>
              <a:t>woningen? </a:t>
            </a:r>
            <a:r>
              <a:rPr lang="nl-NL" sz="1500" dirty="0">
                <a:latin typeface="Arial" panose="020B0604020202020204" pitchFamily="34" charset="0"/>
                <a:cs typeface="Arial" panose="020B0604020202020204" pitchFamily="34" charset="0"/>
              </a:rPr>
              <a:t>Aan wie betaalt de cliënt huur? </a:t>
            </a:r>
            <a:endParaRPr lang="nl-NL" sz="1500" dirty="0" smtClean="0">
              <a:latin typeface="Arial" panose="020B0604020202020204" pitchFamily="34" charset="0"/>
              <a:cs typeface="Arial" panose="020B0604020202020204" pitchFamily="34" charset="0"/>
            </a:endParaRPr>
          </a:p>
          <a:p>
            <a:pPr marL="285750" lvl="0" indent="-285750">
              <a:spcAft>
                <a:spcPts val="0"/>
              </a:spcAft>
              <a:buFont typeface="Arial" panose="020B0604020202020204" pitchFamily="34" charset="0"/>
              <a:buChar char="•"/>
            </a:pPr>
            <a:r>
              <a:rPr lang="nl-NL" sz="1500" dirty="0" smtClean="0">
                <a:latin typeface="Arial" panose="020B0604020202020204" pitchFamily="34" charset="0"/>
                <a:cs typeface="Arial" panose="020B0604020202020204" pitchFamily="34" charset="0"/>
              </a:rPr>
              <a:t>Hoe </a:t>
            </a:r>
            <a:r>
              <a:rPr lang="nl-NL" sz="1500" dirty="0">
                <a:latin typeface="Arial" panose="020B0604020202020204" pitchFamily="34" charset="0"/>
                <a:cs typeface="Arial" panose="020B0604020202020204" pitchFamily="34" charset="0"/>
              </a:rPr>
              <a:t>ziet de aan de woning gekoppelde zorg eruit? </a:t>
            </a:r>
            <a:endParaRPr lang="nl-NL" sz="1500" dirty="0" smtClean="0">
              <a:latin typeface="Arial" panose="020B0604020202020204" pitchFamily="34" charset="0"/>
              <a:cs typeface="Arial" panose="020B0604020202020204" pitchFamily="34" charset="0"/>
            </a:endParaRPr>
          </a:p>
          <a:p>
            <a:pPr marL="285750" lvl="0" indent="-285750">
              <a:spcAft>
                <a:spcPts val="0"/>
              </a:spcAft>
              <a:buFont typeface="Arial" panose="020B0604020202020204" pitchFamily="34" charset="0"/>
              <a:buChar char="•"/>
            </a:pPr>
            <a:r>
              <a:rPr lang="nl-NL" sz="1500" dirty="0" smtClean="0">
                <a:latin typeface="Arial" panose="020B0604020202020204" pitchFamily="34" charset="0"/>
                <a:cs typeface="Arial" panose="020B0604020202020204" pitchFamily="34" charset="0"/>
              </a:rPr>
              <a:t>Levert </a:t>
            </a:r>
            <a:r>
              <a:rPr lang="nl-NL" sz="1500" dirty="0">
                <a:latin typeface="Arial" panose="020B0604020202020204" pitchFamily="34" charset="0"/>
                <a:cs typeface="Arial" panose="020B0604020202020204" pitchFamily="34" charset="0"/>
              </a:rPr>
              <a:t>u groepsbegeleiding en individuele begeleiding? </a:t>
            </a:r>
          </a:p>
        </p:txBody>
      </p:sp>
    </p:spTree>
    <p:extLst>
      <p:ext uri="{BB962C8B-B14F-4D97-AF65-F5344CB8AC3E}">
        <p14:creationId xmlns:p14="http://schemas.microsoft.com/office/powerpoint/2010/main" val="2398121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Innovatiefonds</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smtClean="0"/>
              <a:t>Eenmalige bekostiging van projecten</a:t>
            </a:r>
          </a:p>
          <a:p>
            <a:pPr lvl="1"/>
            <a:r>
              <a:rPr lang="nl-NL" dirty="0"/>
              <a:t>Het project is gericht op beschut wonen.</a:t>
            </a:r>
          </a:p>
          <a:p>
            <a:pPr lvl="1"/>
            <a:r>
              <a:rPr lang="nl-NL" dirty="0"/>
              <a:t>Het project wordt uitgevoerd in de regio Midden-Holland.</a:t>
            </a:r>
          </a:p>
          <a:p>
            <a:pPr lvl="1"/>
            <a:r>
              <a:rPr lang="nl-NL" dirty="0"/>
              <a:t>Het project start in 2020. </a:t>
            </a:r>
          </a:p>
          <a:p>
            <a:pPr lvl="1"/>
            <a:r>
              <a:rPr lang="nl-NL" dirty="0"/>
              <a:t>Normale exploitatiekosten, waaronder opstartkosten, opleidingen en cursussen, mogen geen onderdeel uitmaken van het projectvoorstel. </a:t>
            </a:r>
          </a:p>
          <a:p>
            <a:pPr lvl="1"/>
            <a:r>
              <a:rPr lang="nl-NL" dirty="0"/>
              <a:t>Indien de kosten van structurele aard zijn, dan is de zorgaanbieder zelf verantwoordelijk voor de structurele inbedding en financiering. Er moet aangegeven worden hoe de continuïteit is gegarandeerd na de eenmalige financiële ondersteuning uit het innovatiefonds</a:t>
            </a:r>
            <a:r>
              <a:rPr lang="nl-NL" dirty="0" smtClean="0"/>
              <a:t>.</a:t>
            </a:r>
          </a:p>
          <a:p>
            <a:r>
              <a:rPr lang="nl-NL" dirty="0"/>
              <a:t>Voor 2020 is een bedrag van € 300.000, - beschikbaar. </a:t>
            </a:r>
          </a:p>
          <a:p>
            <a:pPr marL="0" indent="0">
              <a:buNone/>
            </a:pPr>
            <a:endParaRPr lang="nl-NL" dirty="0"/>
          </a:p>
          <a:p>
            <a:endParaRPr lang="nl-NL" dirty="0"/>
          </a:p>
        </p:txBody>
      </p:sp>
    </p:spTree>
    <p:extLst>
      <p:ext uri="{BB962C8B-B14F-4D97-AF65-F5344CB8AC3E}">
        <p14:creationId xmlns:p14="http://schemas.microsoft.com/office/powerpoint/2010/main" val="772057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a:t>
            </a:r>
            <a:endParaRPr lang="nl-NL" dirty="0"/>
          </a:p>
        </p:txBody>
      </p:sp>
      <p:pic>
        <p:nvPicPr>
          <p:cNvPr id="4" name="Afbeelding 3"/>
          <p:cNvPicPr>
            <a:picLocks noChangeAspect="1"/>
          </p:cNvPicPr>
          <p:nvPr/>
        </p:nvPicPr>
        <p:blipFill>
          <a:blip r:embed="rId2"/>
          <a:stretch>
            <a:fillRect/>
          </a:stretch>
        </p:blipFill>
        <p:spPr>
          <a:xfrm>
            <a:off x="1166178" y="1412776"/>
            <a:ext cx="6811643" cy="4532838"/>
          </a:xfrm>
          <a:prstGeom prst="rect">
            <a:avLst/>
          </a:prstGeom>
        </p:spPr>
      </p:pic>
    </p:spTree>
    <p:extLst>
      <p:ext uri="{BB962C8B-B14F-4D97-AF65-F5344CB8AC3E}">
        <p14:creationId xmlns:p14="http://schemas.microsoft.com/office/powerpoint/2010/main" val="127202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fontScale="85000" lnSpcReduction="10000"/>
          </a:bodyPr>
          <a:lstStyle/>
          <a:p>
            <a:r>
              <a:rPr lang="nl-NL" dirty="0" smtClean="0"/>
              <a:t>Terugblik proces</a:t>
            </a:r>
          </a:p>
          <a:p>
            <a:r>
              <a:rPr lang="nl-NL" dirty="0" smtClean="0"/>
              <a:t>Ontvangen feedback</a:t>
            </a:r>
          </a:p>
          <a:p>
            <a:pPr lvl="1"/>
            <a:r>
              <a:rPr lang="nl-NL" dirty="0" smtClean="0"/>
              <a:t>Zorginhoud</a:t>
            </a:r>
          </a:p>
          <a:p>
            <a:pPr lvl="1"/>
            <a:r>
              <a:rPr lang="nl-NL" dirty="0" smtClean="0"/>
              <a:t>Tariefstelling</a:t>
            </a:r>
          </a:p>
          <a:p>
            <a:r>
              <a:rPr lang="nl-NL" dirty="0" smtClean="0"/>
              <a:t>Welke feedback meegenomen </a:t>
            </a:r>
            <a:r>
              <a:rPr lang="nl-NL" dirty="0"/>
              <a:t>in tarief</a:t>
            </a:r>
          </a:p>
          <a:p>
            <a:r>
              <a:rPr lang="nl-NL" dirty="0" smtClean="0"/>
              <a:t>Welke feedback niet meegenomen en waarom</a:t>
            </a:r>
          </a:p>
          <a:p>
            <a:r>
              <a:rPr lang="nl-NL" dirty="0" smtClean="0"/>
              <a:t>Zorginhoud en tariefstelling waarvoor bestuurlijk akkoord is gegeven </a:t>
            </a:r>
          </a:p>
          <a:p>
            <a:r>
              <a:rPr lang="nl-NL" dirty="0" smtClean="0"/>
              <a:t>Vervolg product beschut wonen</a:t>
            </a:r>
            <a:endParaRPr lang="nl-NL" dirty="0"/>
          </a:p>
          <a:p>
            <a:r>
              <a:rPr lang="nl-NL" dirty="0" smtClean="0"/>
              <a:t>Innovatiefonds</a:t>
            </a:r>
          </a:p>
          <a:p>
            <a:pPr marL="0" indent="0">
              <a:buNone/>
            </a:pPr>
            <a:endParaRPr lang="nl-NL" dirty="0"/>
          </a:p>
        </p:txBody>
      </p:sp>
    </p:spTree>
    <p:extLst>
      <p:ext uri="{BB962C8B-B14F-4D97-AF65-F5344CB8AC3E}">
        <p14:creationId xmlns:p14="http://schemas.microsoft.com/office/powerpoint/2010/main" val="3821640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Terugblik proces </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Bespreking zorginhoud 25 juni</a:t>
            </a:r>
          </a:p>
          <a:p>
            <a:pPr lvl="1"/>
            <a:r>
              <a:rPr lang="nl-NL" dirty="0" smtClean="0"/>
              <a:t>Bijeenkomst via Zoom met alle (potentiele) aanbieders via zoom in prettige sfeer</a:t>
            </a:r>
          </a:p>
          <a:p>
            <a:r>
              <a:rPr lang="nl-NL" dirty="0" smtClean="0"/>
              <a:t>Tariefsvoorstel 6 juli </a:t>
            </a:r>
          </a:p>
          <a:p>
            <a:pPr lvl="1"/>
            <a:r>
              <a:rPr lang="nl-NL" dirty="0" smtClean="0"/>
              <a:t>Per mail een presentatie</a:t>
            </a:r>
          </a:p>
          <a:p>
            <a:r>
              <a:rPr lang="nl-NL" dirty="0" smtClean="0"/>
              <a:t>Belrondje 13-17 juli</a:t>
            </a:r>
          </a:p>
          <a:p>
            <a:pPr lvl="1"/>
            <a:r>
              <a:rPr lang="nl-NL" dirty="0" smtClean="0"/>
              <a:t>Prettige open en eerlijke gesprekken, in verschillende samenstellingen, soms met vervolg en de meesten vervolgd met een mail </a:t>
            </a:r>
          </a:p>
          <a:p>
            <a:pPr lvl="1"/>
            <a:r>
              <a:rPr lang="nl-NL" dirty="0" smtClean="0"/>
              <a:t>Laatste gesprek uiteindelijk pas 4 augustus</a:t>
            </a:r>
          </a:p>
          <a:p>
            <a:r>
              <a:rPr lang="nl-NL" dirty="0" smtClean="0"/>
              <a:t>Bestuurlijk overleg sociaal domein 24 sept</a:t>
            </a:r>
          </a:p>
          <a:p>
            <a:endParaRPr lang="nl-NL" dirty="0"/>
          </a:p>
        </p:txBody>
      </p:sp>
    </p:spTree>
    <p:extLst>
      <p:ext uri="{BB962C8B-B14F-4D97-AF65-F5344CB8AC3E}">
        <p14:creationId xmlns:p14="http://schemas.microsoft.com/office/powerpoint/2010/main" val="3398647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Ontvangen feedback, zorginhoud</a:t>
            </a:r>
            <a:endParaRPr lang="nl-NL" dirty="0"/>
          </a:p>
        </p:txBody>
      </p:sp>
      <p:sp>
        <p:nvSpPr>
          <p:cNvPr id="3" name="Tijdelijke aanduiding voor inhoud 2"/>
          <p:cNvSpPr>
            <a:spLocks noGrp="1"/>
          </p:cNvSpPr>
          <p:nvPr>
            <p:ph idx="1"/>
          </p:nvPr>
        </p:nvSpPr>
        <p:spPr>
          <a:xfrm>
            <a:off x="457200" y="1268760"/>
            <a:ext cx="8229600" cy="5112568"/>
          </a:xfrm>
        </p:spPr>
        <p:txBody>
          <a:bodyPr>
            <a:normAutofit fontScale="25000" lnSpcReduction="20000"/>
          </a:bodyPr>
          <a:lstStyle/>
          <a:p>
            <a:r>
              <a:rPr lang="nl-NL" sz="5200" dirty="0" smtClean="0"/>
              <a:t>Begeleiding overdag</a:t>
            </a:r>
          </a:p>
          <a:p>
            <a:pPr marL="400050" lvl="1" indent="0">
              <a:buNone/>
            </a:pPr>
            <a:r>
              <a:rPr lang="nl-NL" sz="5200" dirty="0" smtClean="0"/>
              <a:t>Door meerderen wordt aangegeven dat niet alle cliënten een volledige daginvulling zullen hebben, waardoor er overdag meer begeleiding nodig is, dan waar nu rekening mee wordt gehouden. </a:t>
            </a:r>
          </a:p>
          <a:p>
            <a:pPr marL="400050" lvl="1" indent="0">
              <a:buNone/>
            </a:pPr>
            <a:endParaRPr lang="nl-NL" sz="5200" dirty="0" smtClean="0"/>
          </a:p>
          <a:p>
            <a:r>
              <a:rPr lang="nl-NL" sz="5200" dirty="0" smtClean="0"/>
              <a:t>Begeleiding in de weekenden</a:t>
            </a:r>
          </a:p>
          <a:p>
            <a:pPr marL="400050" lvl="1" indent="0">
              <a:buNone/>
            </a:pPr>
            <a:r>
              <a:rPr lang="nl-NL" sz="5200" dirty="0" smtClean="0"/>
              <a:t>Sommigen geven aan dat er in de weekenden wel begeleiding nodig is</a:t>
            </a:r>
          </a:p>
          <a:p>
            <a:pPr marL="400050" lvl="1" indent="0">
              <a:buNone/>
            </a:pPr>
            <a:endParaRPr lang="nl-NL" sz="5200" dirty="0" smtClean="0"/>
          </a:p>
          <a:p>
            <a:r>
              <a:rPr lang="nl-NL" sz="5200" dirty="0" smtClean="0"/>
              <a:t>Tijdelijke meerzorg</a:t>
            </a:r>
          </a:p>
          <a:p>
            <a:pPr marL="400050" lvl="1" indent="0">
              <a:buNone/>
            </a:pPr>
            <a:r>
              <a:rPr lang="nl-NL" sz="5200" dirty="0" smtClean="0"/>
              <a:t>Er is een roep om antwoord op de vraag hoe om te gaan met tijdelijke meerzorg. </a:t>
            </a:r>
          </a:p>
          <a:p>
            <a:pPr marL="400050" lvl="1" indent="0">
              <a:buNone/>
            </a:pPr>
            <a:endParaRPr lang="nl-NL" sz="5200" dirty="0" smtClean="0"/>
          </a:p>
          <a:p>
            <a:r>
              <a:rPr lang="nl-NL" sz="5200" dirty="0" smtClean="0"/>
              <a:t>24-uurs bereikbaarheid en incidentele beschikbaarheid</a:t>
            </a:r>
          </a:p>
          <a:p>
            <a:pPr lvl="1"/>
            <a:r>
              <a:rPr lang="nl-NL" sz="5200" dirty="0" smtClean="0"/>
              <a:t>Lastige eis. Fijn dat </a:t>
            </a:r>
            <a:r>
              <a:rPr lang="nl-NL" sz="5200" dirty="0"/>
              <a:t>er nu in de opbouw van het tarief rekening mee wordt gehouden.</a:t>
            </a:r>
          </a:p>
          <a:p>
            <a:pPr lvl="1"/>
            <a:r>
              <a:rPr lang="nl-NL" sz="5200" dirty="0"/>
              <a:t>Het organiseren van deze bereikbaarheid is </a:t>
            </a:r>
            <a:r>
              <a:rPr lang="nl-NL" sz="5200" dirty="0" smtClean="0"/>
              <a:t>lastig:</a:t>
            </a:r>
          </a:p>
          <a:p>
            <a:pPr lvl="2"/>
            <a:r>
              <a:rPr lang="nl-NL" sz="5200" dirty="0" smtClean="0"/>
              <a:t>gezien </a:t>
            </a:r>
            <a:r>
              <a:rPr lang="nl-NL" sz="5200" dirty="0"/>
              <a:t>de kleinschaligheid van de locaties. </a:t>
            </a:r>
            <a:endParaRPr lang="nl-NL" sz="5200" dirty="0" smtClean="0"/>
          </a:p>
          <a:p>
            <a:pPr lvl="2"/>
            <a:r>
              <a:rPr lang="nl-NL" sz="5200" dirty="0" smtClean="0"/>
              <a:t>eisen in </a:t>
            </a:r>
            <a:r>
              <a:rPr lang="nl-NL" sz="5200" dirty="0"/>
              <a:t>de cao wat </a:t>
            </a:r>
            <a:r>
              <a:rPr lang="nl-NL" sz="5200" dirty="0" smtClean="0"/>
              <a:t>betreffende </a:t>
            </a:r>
            <a:r>
              <a:rPr lang="nl-NL" sz="5200" dirty="0"/>
              <a:t>onregelmatigheidstoeslag en </a:t>
            </a:r>
            <a:r>
              <a:rPr lang="nl-NL" sz="5200" dirty="0" smtClean="0"/>
              <a:t>bereikbaarheid </a:t>
            </a:r>
            <a:r>
              <a:rPr lang="nl-NL" sz="5200" dirty="0"/>
              <a:t>in de nachten. </a:t>
            </a:r>
          </a:p>
          <a:p>
            <a:pPr lvl="1"/>
            <a:r>
              <a:rPr lang="nl-NL" sz="5200" dirty="0" smtClean="0"/>
              <a:t>Organiseren in gezamenlijkheid of aansluiting bij Gewoon Thuis besproken. Uitdagingen die benoemd worden:</a:t>
            </a:r>
            <a:endParaRPr lang="nl-NL" sz="5200" dirty="0"/>
          </a:p>
          <a:p>
            <a:pPr lvl="2"/>
            <a:r>
              <a:rPr lang="nl-NL" sz="5200" dirty="0"/>
              <a:t>delen van gegevens</a:t>
            </a:r>
          </a:p>
          <a:p>
            <a:pPr lvl="2"/>
            <a:r>
              <a:rPr lang="nl-NL" sz="5200" dirty="0"/>
              <a:t>“vreemde” begeleiders kunnen nadelig zijn voor de juiste ondersteuning</a:t>
            </a:r>
          </a:p>
          <a:p>
            <a:pPr lvl="2"/>
            <a:r>
              <a:rPr lang="nl-NL" sz="5200" dirty="0"/>
              <a:t>wie moet het organiseren; </a:t>
            </a:r>
            <a:r>
              <a:rPr lang="nl-NL" sz="5200" dirty="0" smtClean="0"/>
              <a:t>voorkeur regie </a:t>
            </a:r>
            <a:r>
              <a:rPr lang="nl-NL" sz="5200" dirty="0"/>
              <a:t>bij de gemeente</a:t>
            </a:r>
          </a:p>
          <a:p>
            <a:pPr lvl="1"/>
            <a:r>
              <a:rPr lang="nl-NL" sz="5200" dirty="0" smtClean="0"/>
              <a:t>Voorgestelde abonnement is gebaseerd op verzorging en verpleging, niet op de GGZ-doelgroep</a:t>
            </a:r>
          </a:p>
          <a:p>
            <a:pPr lvl="1"/>
            <a:r>
              <a:rPr lang="nl-NL" sz="5200" dirty="0" smtClean="0"/>
              <a:t>Er </a:t>
            </a:r>
            <a:r>
              <a:rPr lang="nl-NL" sz="5200" dirty="0"/>
              <a:t>wordt geopperd om deze eis te laten vallen. </a:t>
            </a:r>
            <a:r>
              <a:rPr lang="nl-NL" sz="5200" dirty="0" smtClean="0"/>
              <a:t>Enige </a:t>
            </a:r>
            <a:r>
              <a:rPr lang="nl-NL" sz="5200" dirty="0"/>
              <a:t>waar men het over eens is, is dat er daadwerkelijk naar toe gaan maar weinig voor komt. </a:t>
            </a:r>
          </a:p>
          <a:p>
            <a:pPr lvl="1"/>
            <a:endParaRPr lang="nl-NL" dirty="0" smtClean="0"/>
          </a:p>
          <a:p>
            <a:endParaRPr lang="nl-NL" dirty="0"/>
          </a:p>
        </p:txBody>
      </p:sp>
    </p:spTree>
    <p:extLst>
      <p:ext uri="{BB962C8B-B14F-4D97-AF65-F5344CB8AC3E}">
        <p14:creationId xmlns:p14="http://schemas.microsoft.com/office/powerpoint/2010/main" val="1984080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Ontvangen feedback, tarief</a:t>
            </a:r>
            <a:endParaRPr lang="nl-NL" dirty="0"/>
          </a:p>
        </p:txBody>
      </p:sp>
      <p:sp>
        <p:nvSpPr>
          <p:cNvPr id="3" name="Tijdelijke aanduiding voor inhoud 2"/>
          <p:cNvSpPr>
            <a:spLocks noGrp="1"/>
          </p:cNvSpPr>
          <p:nvPr>
            <p:ph idx="1"/>
          </p:nvPr>
        </p:nvSpPr>
        <p:spPr/>
        <p:txBody>
          <a:bodyPr>
            <a:normAutofit fontScale="92500"/>
          </a:bodyPr>
          <a:lstStyle/>
          <a:p>
            <a:r>
              <a:rPr lang="nl-NL" dirty="0" smtClean="0"/>
              <a:t>Tarief voor dagbesteding en begeleiding is sowieso te laag</a:t>
            </a:r>
          </a:p>
          <a:p>
            <a:r>
              <a:rPr lang="nl-NL" dirty="0" smtClean="0"/>
              <a:t>€1,- voor 24-uurs bereikbaarheid en incidentele beschikbaarheid is te weinig </a:t>
            </a:r>
          </a:p>
          <a:p>
            <a:pPr lvl="1"/>
            <a:r>
              <a:rPr lang="nl-NL" dirty="0" smtClean="0"/>
              <a:t>Zeer uiteenlopende onderbouwing hiervan en zeer uiteenlopende voorgestelde tarieven van €1,50 per dag tot ruim € 20,- per dag</a:t>
            </a:r>
          </a:p>
          <a:p>
            <a:r>
              <a:rPr lang="nl-NL" dirty="0" smtClean="0"/>
              <a:t>Geen rekening gehouden met frictiekosten</a:t>
            </a:r>
          </a:p>
          <a:p>
            <a:r>
              <a:rPr lang="nl-NL" dirty="0" smtClean="0"/>
              <a:t>Geen rekening gehouden met opstartkosten</a:t>
            </a:r>
          </a:p>
          <a:p>
            <a:endParaRPr lang="nl-NL" dirty="0" smtClean="0"/>
          </a:p>
          <a:p>
            <a:endParaRPr lang="nl-NL" dirty="0"/>
          </a:p>
        </p:txBody>
      </p:sp>
    </p:spTree>
    <p:extLst>
      <p:ext uri="{BB962C8B-B14F-4D97-AF65-F5344CB8AC3E}">
        <p14:creationId xmlns:p14="http://schemas.microsoft.com/office/powerpoint/2010/main" val="3364482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Welke feedback meegenomen in tarief</a:t>
            </a:r>
            <a:endParaRPr lang="nl-NL" dirty="0"/>
          </a:p>
        </p:txBody>
      </p:sp>
      <p:sp>
        <p:nvSpPr>
          <p:cNvPr id="3" name="Tijdelijke aanduiding voor inhoud 2"/>
          <p:cNvSpPr>
            <a:spLocks noGrp="1"/>
          </p:cNvSpPr>
          <p:nvPr>
            <p:ph idx="1"/>
          </p:nvPr>
        </p:nvSpPr>
        <p:spPr/>
        <p:txBody>
          <a:bodyPr/>
          <a:lstStyle/>
          <a:p>
            <a:r>
              <a:rPr lang="nl-NL" dirty="0" smtClean="0"/>
              <a:t>Begeleiding overdag</a:t>
            </a:r>
          </a:p>
          <a:p>
            <a:pPr lvl="1"/>
            <a:r>
              <a:rPr lang="nl-NL" dirty="0" smtClean="0"/>
              <a:t>Ophoging van 2,5 naar 3 dagdelen groepsbegeleiding gemiddeld</a:t>
            </a:r>
          </a:p>
          <a:p>
            <a:r>
              <a:rPr lang="nl-NL" dirty="0" smtClean="0"/>
              <a:t>24-uurs bereikbaarheid</a:t>
            </a:r>
          </a:p>
          <a:p>
            <a:pPr lvl="1"/>
            <a:r>
              <a:rPr lang="nl-NL" dirty="0" smtClean="0"/>
              <a:t>Abonnementstarief welke wel aansluit bij GGZ-doelgroep, namelijk digicontact licht </a:t>
            </a:r>
          </a:p>
          <a:p>
            <a:pPr marL="857250" lvl="2" indent="0">
              <a:buNone/>
            </a:pPr>
            <a:r>
              <a:rPr lang="nl-NL" dirty="0" smtClean="0"/>
              <a:t>€ 15 euro per week</a:t>
            </a:r>
          </a:p>
          <a:p>
            <a:pPr lvl="1"/>
            <a:r>
              <a:rPr lang="nl-NL" dirty="0" smtClean="0"/>
              <a:t>Incidentele beschikbaarheid als eis laten vervallen</a:t>
            </a:r>
            <a:endParaRPr lang="nl-NL" dirty="0"/>
          </a:p>
        </p:txBody>
      </p:sp>
    </p:spTree>
    <p:extLst>
      <p:ext uri="{BB962C8B-B14F-4D97-AF65-F5344CB8AC3E}">
        <p14:creationId xmlns:p14="http://schemas.microsoft.com/office/powerpoint/2010/main" val="2575273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Welke feedback niet meegenomen in tarief</a:t>
            </a:r>
            <a:endParaRPr lang="nl-NL" dirty="0"/>
          </a:p>
        </p:txBody>
      </p:sp>
      <p:sp>
        <p:nvSpPr>
          <p:cNvPr id="3" name="Tijdelijke aanduiding voor inhoud 2"/>
          <p:cNvSpPr>
            <a:spLocks noGrp="1"/>
          </p:cNvSpPr>
          <p:nvPr>
            <p:ph idx="1"/>
          </p:nvPr>
        </p:nvSpPr>
        <p:spPr>
          <a:xfrm>
            <a:off x="457200" y="1268760"/>
            <a:ext cx="8229600" cy="4857403"/>
          </a:xfrm>
        </p:spPr>
        <p:txBody>
          <a:bodyPr>
            <a:normAutofit fontScale="47500" lnSpcReduction="20000"/>
          </a:bodyPr>
          <a:lstStyle/>
          <a:p>
            <a:r>
              <a:rPr lang="nl-NL" dirty="0" smtClean="0"/>
              <a:t>Tarief dagbesteding en begeleiding</a:t>
            </a:r>
          </a:p>
          <a:p>
            <a:pPr lvl="1"/>
            <a:r>
              <a:rPr lang="nl-NL" dirty="0" smtClean="0"/>
              <a:t>Parallel loopt discussie over deze tarieven. Verhoging rekent wel door in dit tarief.</a:t>
            </a:r>
          </a:p>
          <a:p>
            <a:pPr marL="457200" lvl="1" indent="0">
              <a:buNone/>
            </a:pPr>
            <a:endParaRPr lang="nl-NL" dirty="0" smtClean="0"/>
          </a:p>
          <a:p>
            <a:r>
              <a:rPr lang="nl-NL" dirty="0" smtClean="0"/>
              <a:t>Frictiekosten</a:t>
            </a:r>
          </a:p>
          <a:p>
            <a:pPr marL="0" indent="0">
              <a:buNone/>
            </a:pPr>
            <a:r>
              <a:rPr lang="nl-NL" dirty="0" smtClean="0"/>
              <a:t>Bij geen enkele woonvorm wordt in het tarief rekening gehouden met frictiekosten. Ook niet </a:t>
            </a:r>
            <a:r>
              <a:rPr lang="nl-NL" dirty="0"/>
              <a:t>bij beschermd </a:t>
            </a:r>
            <a:r>
              <a:rPr lang="nl-NL" dirty="0" smtClean="0"/>
              <a:t>wonen. Dit is een </a:t>
            </a:r>
            <a:r>
              <a:rPr lang="nl-NL" dirty="0"/>
              <a:t>prikkel </a:t>
            </a:r>
            <a:r>
              <a:rPr lang="nl-NL" dirty="0" smtClean="0"/>
              <a:t>om </a:t>
            </a:r>
            <a:r>
              <a:rPr lang="nl-NL" dirty="0"/>
              <a:t>doorstroming van cliënten vlot te laten verlopen. </a:t>
            </a:r>
            <a:r>
              <a:rPr lang="nl-NL" dirty="0" smtClean="0"/>
              <a:t>Geef leegkomende </a:t>
            </a:r>
            <a:r>
              <a:rPr lang="nl-NL" dirty="0"/>
              <a:t>plekken snel </a:t>
            </a:r>
            <a:r>
              <a:rPr lang="nl-NL" dirty="0" smtClean="0"/>
              <a:t>door aan de plaatsingscommissie</a:t>
            </a:r>
            <a:r>
              <a:rPr lang="nl-NL" dirty="0"/>
              <a:t>. </a:t>
            </a:r>
            <a:endParaRPr lang="nl-NL" dirty="0" smtClean="0"/>
          </a:p>
          <a:p>
            <a:pPr marL="0" indent="0">
              <a:buNone/>
            </a:pPr>
            <a:endParaRPr lang="nl-NL" dirty="0"/>
          </a:p>
          <a:p>
            <a:r>
              <a:rPr lang="nl-NL" dirty="0" smtClean="0"/>
              <a:t>Opstartkosten</a:t>
            </a:r>
          </a:p>
          <a:p>
            <a:pPr marL="0" indent="0">
              <a:buNone/>
            </a:pPr>
            <a:r>
              <a:rPr lang="nl-NL" dirty="0"/>
              <a:t>Het standpunt is dat er alleen zorg vergoed wordt/cliëntvolgende kosten. </a:t>
            </a:r>
            <a:r>
              <a:rPr lang="nl-NL" dirty="0" smtClean="0"/>
              <a:t>Opstartkosten </a:t>
            </a:r>
            <a:r>
              <a:rPr lang="nl-NL" dirty="0"/>
              <a:t>moeten opgevangen worden in de exploitatie. </a:t>
            </a:r>
            <a:endParaRPr lang="nl-NL" dirty="0" smtClean="0"/>
          </a:p>
          <a:p>
            <a:pPr marL="0" indent="0">
              <a:buNone/>
            </a:pPr>
            <a:endParaRPr lang="nl-NL" dirty="0" smtClean="0"/>
          </a:p>
          <a:p>
            <a:r>
              <a:rPr lang="nl-NL" dirty="0"/>
              <a:t>Begeleiding in de weekenden</a:t>
            </a:r>
          </a:p>
          <a:p>
            <a:pPr marL="0" indent="0">
              <a:buNone/>
            </a:pPr>
            <a:r>
              <a:rPr lang="nl-NL" dirty="0"/>
              <a:t>Wanneer </a:t>
            </a:r>
            <a:r>
              <a:rPr lang="nl-NL" dirty="0" smtClean="0"/>
              <a:t>er </a:t>
            </a:r>
            <a:r>
              <a:rPr lang="nl-NL" dirty="0"/>
              <a:t>structureel ondersteuning nodig is in de weekenden, dan moeten </a:t>
            </a:r>
            <a:r>
              <a:rPr lang="nl-NL" dirty="0" smtClean="0"/>
              <a:t>de </a:t>
            </a:r>
            <a:r>
              <a:rPr lang="nl-NL" dirty="0"/>
              <a:t>uren zo </a:t>
            </a:r>
            <a:r>
              <a:rPr lang="nl-NL" dirty="0" smtClean="0"/>
              <a:t>verdeeld worden, </a:t>
            </a:r>
            <a:r>
              <a:rPr lang="nl-NL" dirty="0"/>
              <a:t>dat er ook in de weekenden iemand aanwezig kan zijn. </a:t>
            </a:r>
            <a:r>
              <a:rPr lang="nl-NL" dirty="0" smtClean="0"/>
              <a:t>Zaterdagochtenduren vallen onder </a:t>
            </a:r>
            <a:r>
              <a:rPr lang="nl-NL" dirty="0"/>
              <a:t>regulier tarief. Daarnaast is het van belang om, waar mogelijk, het netwerk in te zetten in het weekend voor een dagdeel of nacht, zodat er minder interactie is op de locatie. </a:t>
            </a:r>
            <a:endParaRPr lang="nl-NL" dirty="0" smtClean="0"/>
          </a:p>
          <a:p>
            <a:pPr marL="0" indent="0">
              <a:buNone/>
            </a:pPr>
            <a:endParaRPr lang="nl-NL" dirty="0"/>
          </a:p>
          <a:p>
            <a:r>
              <a:rPr lang="nl-NL" dirty="0" smtClean="0"/>
              <a:t>Tijdelijke meerzorg</a:t>
            </a:r>
          </a:p>
          <a:p>
            <a:pPr marL="0" indent="0">
              <a:buNone/>
            </a:pPr>
            <a:r>
              <a:rPr lang="nl-NL" dirty="0" smtClean="0"/>
              <a:t>Tarief </a:t>
            </a:r>
            <a:r>
              <a:rPr lang="nl-NL" dirty="0"/>
              <a:t>beschut is bedoeld voor de meeste cliënten. Tijdelijke meerzorg moet </a:t>
            </a:r>
            <a:r>
              <a:rPr lang="nl-NL" dirty="0" smtClean="0"/>
              <a:t>binnen </a:t>
            </a:r>
            <a:r>
              <a:rPr lang="nl-NL" dirty="0"/>
              <a:t>het </a:t>
            </a:r>
            <a:r>
              <a:rPr lang="nl-NL" dirty="0" smtClean="0"/>
              <a:t>tarief passen. Blijkt er langere tijd meer zorg nodig, dan is de vraag of beschut wonen passend is en zal dit in de plaatsingscommissie besproken moeten worden.  </a:t>
            </a:r>
            <a:endParaRPr lang="nl-NL"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1520014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BOSD is 24ste akkoord gegaan met </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560181076"/>
              </p:ext>
            </p:extLst>
          </p:nvPr>
        </p:nvGraphicFramePr>
        <p:xfrm>
          <a:off x="1115616" y="1412774"/>
          <a:ext cx="6984776" cy="4608513"/>
        </p:xfrm>
        <a:graphic>
          <a:graphicData uri="http://schemas.openxmlformats.org/drawingml/2006/table">
            <a:tbl>
              <a:tblPr firstRow="1" firstCol="1" bandRow="1">
                <a:tableStyleId>{5C22544A-7EE6-4342-B048-85BDC9FD1C3A}</a:tableStyleId>
              </a:tblPr>
              <a:tblGrid>
                <a:gridCol w="2172833">
                  <a:extLst>
                    <a:ext uri="{9D8B030D-6E8A-4147-A177-3AD203B41FA5}">
                      <a16:colId xmlns:a16="http://schemas.microsoft.com/office/drawing/2014/main" val="3025396472"/>
                    </a:ext>
                  </a:extLst>
                </a:gridCol>
                <a:gridCol w="1515578">
                  <a:extLst>
                    <a:ext uri="{9D8B030D-6E8A-4147-A177-3AD203B41FA5}">
                      <a16:colId xmlns:a16="http://schemas.microsoft.com/office/drawing/2014/main" val="3822010854"/>
                    </a:ext>
                  </a:extLst>
                </a:gridCol>
                <a:gridCol w="1148034">
                  <a:extLst>
                    <a:ext uri="{9D8B030D-6E8A-4147-A177-3AD203B41FA5}">
                      <a16:colId xmlns:a16="http://schemas.microsoft.com/office/drawing/2014/main" val="271596754"/>
                    </a:ext>
                  </a:extLst>
                </a:gridCol>
                <a:gridCol w="1037771">
                  <a:extLst>
                    <a:ext uri="{9D8B030D-6E8A-4147-A177-3AD203B41FA5}">
                      <a16:colId xmlns:a16="http://schemas.microsoft.com/office/drawing/2014/main" val="2360633378"/>
                    </a:ext>
                  </a:extLst>
                </a:gridCol>
                <a:gridCol w="1110560">
                  <a:extLst>
                    <a:ext uri="{9D8B030D-6E8A-4147-A177-3AD203B41FA5}">
                      <a16:colId xmlns:a16="http://schemas.microsoft.com/office/drawing/2014/main" val="3281847219"/>
                    </a:ext>
                  </a:extLst>
                </a:gridCol>
              </a:tblGrid>
              <a:tr h="476333">
                <a:tc>
                  <a:txBody>
                    <a:bodyPr/>
                    <a:lstStyle/>
                    <a:p>
                      <a:pPr>
                        <a:spcAft>
                          <a:spcPts val="0"/>
                        </a:spcAft>
                      </a:pPr>
                      <a:r>
                        <a:rPr lang="nl-NL" sz="1000" dirty="0">
                          <a:effectLst/>
                        </a:rPr>
                        <a:t>Elementen</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Gebruikt product / onderbouwing</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Tarief voor facturatie</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Gem. Indicatie</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Bedrag per cliënt per dag</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93309729"/>
                  </a:ext>
                </a:extLst>
              </a:tr>
              <a:tr h="920073">
                <a:tc>
                  <a:txBody>
                    <a:bodyPr/>
                    <a:lstStyle/>
                    <a:p>
                      <a:pPr>
                        <a:spcAft>
                          <a:spcPts val="0"/>
                        </a:spcAft>
                      </a:pPr>
                      <a:r>
                        <a:rPr lang="nl-NL" sz="1000" dirty="0">
                          <a:effectLst/>
                        </a:rPr>
                        <a:t>Groepsbegeleiding</a:t>
                      </a:r>
                    </a:p>
                    <a:p>
                      <a:pPr>
                        <a:spcAft>
                          <a:spcPts val="0"/>
                        </a:spcAft>
                      </a:pPr>
                      <a:r>
                        <a:rPr lang="nl-NL" sz="1000" dirty="0">
                          <a:effectLst/>
                        </a:rPr>
                        <a:t> </a:t>
                      </a:r>
                    </a:p>
                    <a:p>
                      <a:pPr>
                        <a:spcAft>
                          <a:spcPts val="0"/>
                        </a:spcAft>
                      </a:pPr>
                      <a:r>
                        <a:rPr lang="nl-NL" sz="1000" dirty="0">
                          <a:effectLst/>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Dagbesteding doorlopend specialistisch</a:t>
                      </a:r>
                    </a:p>
                    <a:p>
                      <a:pPr>
                        <a:spcAft>
                          <a:spcPts val="0"/>
                        </a:spcAft>
                      </a:pPr>
                      <a:r>
                        <a:rPr lang="nl-NL" sz="1000" dirty="0">
                          <a:effectLst/>
                        </a:rPr>
                        <a:t>07A16</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€ 50,48 per dagdeel</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3 dagdelen per week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€ 21,63</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95142112"/>
                  </a:ext>
                </a:extLst>
              </a:tr>
              <a:tr h="694129">
                <a:tc>
                  <a:txBody>
                    <a:bodyPr/>
                    <a:lstStyle/>
                    <a:p>
                      <a:pPr>
                        <a:spcAft>
                          <a:spcPts val="0"/>
                        </a:spcAft>
                      </a:pPr>
                      <a:r>
                        <a:rPr lang="nl-NL" sz="1000" dirty="0">
                          <a:effectLst/>
                        </a:rPr>
                        <a:t>Individuele begeleiding</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02A05</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€ 58,80 per uur</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5,5 uur per week</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€ 46,20</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24295814"/>
                  </a:ext>
                </a:extLst>
              </a:tr>
              <a:tr h="920073">
                <a:tc>
                  <a:txBody>
                    <a:bodyPr/>
                    <a:lstStyle/>
                    <a:p>
                      <a:pPr>
                        <a:spcAft>
                          <a:spcPts val="0"/>
                        </a:spcAft>
                      </a:pPr>
                      <a:r>
                        <a:rPr lang="nl-NL" sz="1000" dirty="0">
                          <a:effectLst/>
                        </a:rPr>
                        <a:t>24-uurs bereikbaarheid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Digicontact licht</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€ 2,14 per etmaal</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7 etmalen</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€ 2,14</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05478441"/>
                  </a:ext>
                </a:extLst>
              </a:tr>
              <a:tr h="920073">
                <a:tc>
                  <a:txBody>
                    <a:bodyPr/>
                    <a:lstStyle/>
                    <a:p>
                      <a:pPr>
                        <a:spcAft>
                          <a:spcPts val="0"/>
                        </a:spcAft>
                      </a:pPr>
                      <a:r>
                        <a:rPr lang="nl-NL" sz="1000" dirty="0">
                          <a:effectLst/>
                        </a:rPr>
                        <a:t>Gemeenschappelijke ruimte</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15R41</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€ 5,74 per etmaal</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7 etmalen per week per cliënt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€ 5,74</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5538017"/>
                  </a:ext>
                </a:extLst>
              </a:tr>
              <a:tr h="225944">
                <a:tc>
                  <a:txBody>
                    <a:bodyPr/>
                    <a:lstStyle/>
                    <a:p>
                      <a:pPr>
                        <a:spcAft>
                          <a:spcPts val="0"/>
                        </a:spcAft>
                      </a:pPr>
                      <a:r>
                        <a:rPr lang="nl-NL" sz="1000" dirty="0">
                          <a:effectLst/>
                        </a:rPr>
                        <a:t>Totaal</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44167800"/>
                  </a:ext>
                </a:extLst>
              </a:tr>
              <a:tr h="225944">
                <a:tc>
                  <a:txBody>
                    <a:bodyPr/>
                    <a:lstStyle/>
                    <a:p>
                      <a:pPr>
                        <a:spcAft>
                          <a:spcPts val="0"/>
                        </a:spcAft>
                      </a:pPr>
                      <a:r>
                        <a:rPr lang="nl-NL" sz="1000" dirty="0">
                          <a:effectLst/>
                        </a:rPr>
                        <a:t>Dagtarief per cliënt</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b="1" dirty="0">
                          <a:solidFill>
                            <a:schemeClr val="tx1"/>
                          </a:solidFill>
                          <a:effectLst/>
                        </a:rPr>
                        <a:t>€ 75,71</a:t>
                      </a:r>
                      <a:endParaRPr lang="nl-NL" sz="10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37247594"/>
                  </a:ext>
                </a:extLst>
              </a:tr>
              <a:tr h="225944">
                <a:tc>
                  <a:txBody>
                    <a:bodyPr/>
                    <a:lstStyle/>
                    <a:p>
                      <a:pPr>
                        <a:spcAft>
                          <a:spcPts val="0"/>
                        </a:spcAft>
                      </a:pPr>
                      <a:r>
                        <a:rPr lang="nl-NL" sz="1000" dirty="0">
                          <a:effectLst/>
                        </a:rPr>
                        <a:t>Prijs per plek per jaar</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dirty="0">
                          <a:effectLst/>
                        </a:rPr>
                        <a:t> </a:t>
                      </a:r>
                      <a:endParaRPr lang="nl-NL"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nl-NL" sz="1000" b="1"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€ 27.634,15</a:t>
                      </a:r>
                      <a:endParaRPr lang="nl-NL" sz="10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29915473"/>
                  </a:ext>
                </a:extLst>
              </a:tr>
            </a:tbl>
          </a:graphicData>
        </a:graphic>
      </p:graphicFrame>
    </p:spTree>
    <p:extLst>
      <p:ext uri="{BB962C8B-B14F-4D97-AF65-F5344CB8AC3E}">
        <p14:creationId xmlns:p14="http://schemas.microsoft.com/office/powerpoint/2010/main" val="4106242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p:cNvGraphicFramePr>
            <a:graphicFrameLocks noGrp="1"/>
          </p:cNvGraphicFramePr>
          <p:nvPr>
            <p:extLst>
              <p:ext uri="{D42A27DB-BD31-4B8C-83A1-F6EECF244321}">
                <p14:modId xmlns:p14="http://schemas.microsoft.com/office/powerpoint/2010/main" val="409043889"/>
              </p:ext>
            </p:extLst>
          </p:nvPr>
        </p:nvGraphicFramePr>
        <p:xfrm>
          <a:off x="1403648" y="1196752"/>
          <a:ext cx="6696744" cy="4297680"/>
        </p:xfrm>
        <a:graphic>
          <a:graphicData uri="http://schemas.openxmlformats.org/drawingml/2006/table">
            <a:tbl>
              <a:tblPr firstRow="1" bandRow="1">
                <a:tableStyleId>{5C22544A-7EE6-4342-B048-85BDC9FD1C3A}</a:tableStyleId>
              </a:tblPr>
              <a:tblGrid>
                <a:gridCol w="1674186">
                  <a:extLst>
                    <a:ext uri="{9D8B030D-6E8A-4147-A177-3AD203B41FA5}">
                      <a16:colId xmlns:a16="http://schemas.microsoft.com/office/drawing/2014/main" val="20000"/>
                    </a:ext>
                  </a:extLst>
                </a:gridCol>
                <a:gridCol w="1674186">
                  <a:extLst>
                    <a:ext uri="{9D8B030D-6E8A-4147-A177-3AD203B41FA5}">
                      <a16:colId xmlns:a16="http://schemas.microsoft.com/office/drawing/2014/main" val="20001"/>
                    </a:ext>
                  </a:extLst>
                </a:gridCol>
                <a:gridCol w="1674186">
                  <a:extLst>
                    <a:ext uri="{9D8B030D-6E8A-4147-A177-3AD203B41FA5}">
                      <a16:colId xmlns:a16="http://schemas.microsoft.com/office/drawing/2014/main" val="20002"/>
                    </a:ext>
                  </a:extLst>
                </a:gridCol>
                <a:gridCol w="1674186">
                  <a:extLst>
                    <a:ext uri="{9D8B030D-6E8A-4147-A177-3AD203B41FA5}">
                      <a16:colId xmlns:a16="http://schemas.microsoft.com/office/drawing/2014/main" val="20003"/>
                    </a:ext>
                  </a:extLst>
                </a:gridCol>
              </a:tblGrid>
              <a:tr h="260226">
                <a:tc>
                  <a:txBody>
                    <a:bodyPr/>
                    <a:lstStyle/>
                    <a:p>
                      <a:r>
                        <a:rPr lang="nl-NL" sz="1600" dirty="0" smtClean="0"/>
                        <a:t>Wat </a:t>
                      </a:r>
                      <a:endParaRPr lang="nl-NL" sz="1600" dirty="0"/>
                    </a:p>
                  </a:txBody>
                  <a:tcPr/>
                </a:tc>
                <a:tc>
                  <a:txBody>
                    <a:bodyPr/>
                    <a:lstStyle/>
                    <a:p>
                      <a:r>
                        <a:rPr lang="nl-NL" sz="1600" dirty="0" smtClean="0"/>
                        <a:t>Wanneer</a:t>
                      </a:r>
                      <a:endParaRPr lang="nl-NL" sz="1600" dirty="0"/>
                    </a:p>
                  </a:txBody>
                  <a:tcPr/>
                </a:tc>
                <a:tc>
                  <a:txBody>
                    <a:bodyPr/>
                    <a:lstStyle/>
                    <a:p>
                      <a:r>
                        <a:rPr lang="nl-NL" sz="1600" dirty="0" smtClean="0"/>
                        <a:t>Wie</a:t>
                      </a:r>
                      <a:endParaRPr lang="nl-NL" sz="1600" dirty="0"/>
                    </a:p>
                  </a:txBody>
                  <a:tcPr/>
                </a:tc>
                <a:tc>
                  <a:txBody>
                    <a:bodyPr/>
                    <a:lstStyle/>
                    <a:p>
                      <a:r>
                        <a:rPr lang="nl-NL" sz="1600" dirty="0" smtClean="0"/>
                        <a:t>Hoe</a:t>
                      </a:r>
                      <a:endParaRPr lang="nl-NL" sz="1600" dirty="0"/>
                    </a:p>
                  </a:txBody>
                  <a:tcPr/>
                </a:tc>
                <a:extLst>
                  <a:ext uri="{0D108BD9-81ED-4DB2-BD59-A6C34878D82A}">
                    <a16:rowId xmlns:a16="http://schemas.microsoft.com/office/drawing/2014/main" val="10000"/>
                  </a:ext>
                </a:extLst>
              </a:tr>
              <a:tr h="431364">
                <a:tc>
                  <a:txBody>
                    <a:bodyPr/>
                    <a:lstStyle/>
                    <a:p>
                      <a:pPr marL="0" algn="l" defTabSz="914400" rtl="0" eaLnBrk="1" latinLnBrk="0" hangingPunct="1"/>
                      <a:r>
                        <a:rPr lang="nl-NL" sz="1400" kern="1200" dirty="0" smtClean="0"/>
                        <a:t>Bespreking college(s)</a:t>
                      </a:r>
                      <a:endParaRPr lang="nl-NL" sz="1400" kern="1200" dirty="0">
                        <a:solidFill>
                          <a:schemeClr val="dk1"/>
                        </a:solidFill>
                        <a:latin typeface="+mn-lt"/>
                        <a:ea typeface="+mn-ea"/>
                        <a:cs typeface="+mn-cs"/>
                      </a:endParaRPr>
                    </a:p>
                  </a:txBody>
                  <a:tcPr/>
                </a:tc>
                <a:tc>
                  <a:txBody>
                    <a:bodyPr/>
                    <a:lstStyle/>
                    <a:p>
                      <a:pPr marL="0" algn="l" defTabSz="914400" rtl="0" eaLnBrk="1" latinLnBrk="0" hangingPunct="1"/>
                      <a:r>
                        <a:rPr lang="nl-NL" sz="1400" kern="1200" dirty="0" smtClean="0"/>
                        <a:t>Oktober-november</a:t>
                      </a:r>
                      <a:endParaRPr lang="nl-NL" sz="1400" kern="1200" dirty="0">
                        <a:solidFill>
                          <a:schemeClr val="dk1"/>
                        </a:solidFill>
                        <a:latin typeface="+mn-lt"/>
                        <a:ea typeface="+mn-ea"/>
                        <a:cs typeface="+mn-cs"/>
                      </a:endParaRPr>
                    </a:p>
                  </a:txBody>
                  <a:tcPr/>
                </a:tc>
                <a:tc>
                  <a:txBody>
                    <a:bodyPr/>
                    <a:lstStyle/>
                    <a:p>
                      <a:pPr marL="0" algn="l" defTabSz="914400" rtl="0" eaLnBrk="1" latinLnBrk="0" hangingPunct="1"/>
                      <a:r>
                        <a:rPr lang="nl-NL" sz="1400" kern="1200" dirty="0" smtClean="0"/>
                        <a:t>Gemeente(n)</a:t>
                      </a:r>
                      <a:endParaRPr lang="nl-NL" sz="1400" kern="1200" dirty="0">
                        <a:solidFill>
                          <a:schemeClr val="dk1"/>
                        </a:solidFill>
                        <a:latin typeface="+mn-lt"/>
                        <a:ea typeface="+mn-ea"/>
                        <a:cs typeface="+mn-cs"/>
                      </a:endParaRPr>
                    </a:p>
                  </a:txBody>
                  <a:tcPr/>
                </a:tc>
                <a:tc>
                  <a:txBody>
                    <a:bodyPr/>
                    <a:lstStyle/>
                    <a:p>
                      <a:pPr marL="0" algn="l" defTabSz="914400" rtl="0" eaLnBrk="1" latinLnBrk="0" hangingPunct="1"/>
                      <a:r>
                        <a:rPr lang="nl-NL" sz="1400" kern="1200" dirty="0" smtClean="0"/>
                        <a:t>Collegevoorstel</a:t>
                      </a:r>
                      <a:endParaRPr lang="nl-NL" sz="1400" kern="1200" dirty="0">
                        <a:solidFill>
                          <a:schemeClr val="dk1"/>
                        </a:solidFill>
                        <a:latin typeface="+mn-lt"/>
                        <a:ea typeface="+mn-ea"/>
                        <a:cs typeface="+mn-cs"/>
                      </a:endParaRPr>
                    </a:p>
                  </a:txBody>
                  <a:tcPr/>
                </a:tc>
                <a:extLst>
                  <a:ext uri="{0D108BD9-81ED-4DB2-BD59-A6C34878D82A}">
                    <a16:rowId xmlns:a16="http://schemas.microsoft.com/office/drawing/2014/main" val="1252183595"/>
                  </a:ext>
                </a:extLst>
              </a:tr>
              <a:tr h="271619">
                <a:tc>
                  <a:txBody>
                    <a:bodyPr/>
                    <a:lstStyle/>
                    <a:p>
                      <a:pPr marL="0" algn="l" defTabSz="914400" rtl="0" eaLnBrk="1" latinLnBrk="0" hangingPunct="1"/>
                      <a:r>
                        <a:rPr lang="nl-NL" sz="1400" kern="1200" dirty="0" smtClean="0"/>
                        <a:t>Inregelen nieuwe </a:t>
                      </a:r>
                      <a:r>
                        <a:rPr lang="nl-NL" sz="1400" kern="1200" dirty="0" smtClean="0"/>
                        <a:t>dienst; o.a. vertaling </a:t>
                      </a:r>
                      <a:r>
                        <a:rPr lang="nl-NL" sz="1400" kern="1200" dirty="0" smtClean="0"/>
                        <a:t>in dienstomschrijving (bijlage 2B van Bijlage 2 van de </a:t>
                      </a:r>
                      <a:r>
                        <a:rPr lang="nl-NL" sz="1400" kern="1200" dirty="0" err="1" smtClean="0"/>
                        <a:t>DO’s</a:t>
                      </a:r>
                      <a:r>
                        <a:rPr lang="nl-NL" sz="1400" kern="1200" dirty="0" smtClean="0"/>
                        <a:t>)</a:t>
                      </a:r>
                      <a:endParaRPr lang="nl-NL" sz="1400" kern="1200" dirty="0">
                        <a:solidFill>
                          <a:schemeClr val="dk1"/>
                        </a:solidFill>
                        <a:latin typeface="+mn-lt"/>
                        <a:ea typeface="+mn-ea"/>
                        <a:cs typeface="+mn-cs"/>
                      </a:endParaRPr>
                    </a:p>
                  </a:txBody>
                  <a:tcPr/>
                </a:tc>
                <a:tc>
                  <a:txBody>
                    <a:bodyPr/>
                    <a:lstStyle/>
                    <a:p>
                      <a:pPr marL="0" algn="l" defTabSz="914400" rtl="0" eaLnBrk="1" latinLnBrk="0" hangingPunct="1"/>
                      <a:r>
                        <a:rPr lang="nl-NL" sz="1400" kern="1200" dirty="0" smtClean="0"/>
                        <a:t>Oktober – november </a:t>
                      </a:r>
                      <a:endParaRPr lang="nl-NL" sz="1400" kern="1200" dirty="0">
                        <a:solidFill>
                          <a:schemeClr val="dk1"/>
                        </a:solidFill>
                        <a:latin typeface="+mn-lt"/>
                        <a:ea typeface="+mn-ea"/>
                        <a:cs typeface="+mn-cs"/>
                      </a:endParaRPr>
                    </a:p>
                  </a:txBody>
                  <a:tcPr/>
                </a:tc>
                <a:tc>
                  <a:txBody>
                    <a:bodyPr/>
                    <a:lstStyle/>
                    <a:p>
                      <a:pPr marL="0" algn="l" defTabSz="914400" rtl="0" eaLnBrk="1" latinLnBrk="0" hangingPunct="1"/>
                      <a:r>
                        <a:rPr lang="nl-NL" sz="1400" kern="1200" dirty="0" smtClean="0"/>
                        <a:t>RDS</a:t>
                      </a:r>
                      <a:endParaRPr lang="nl-NL" sz="1400" kern="1200" dirty="0">
                        <a:solidFill>
                          <a:schemeClr val="dk1"/>
                        </a:solidFill>
                        <a:latin typeface="+mn-lt"/>
                        <a:ea typeface="+mn-ea"/>
                        <a:cs typeface="+mn-cs"/>
                      </a:endParaRPr>
                    </a:p>
                  </a:txBody>
                  <a:tcPr/>
                </a:tc>
                <a:tc>
                  <a:txBody>
                    <a:bodyPr/>
                    <a:lstStyle/>
                    <a:p>
                      <a:pPr marL="0" algn="l" defTabSz="914400" rtl="0" eaLnBrk="1" latinLnBrk="0" hangingPunct="1"/>
                      <a:endParaRPr lang="nl-NL" sz="1400" kern="1200" dirty="0">
                        <a:solidFill>
                          <a:schemeClr val="dk1"/>
                        </a:solidFill>
                        <a:latin typeface="+mn-lt"/>
                        <a:ea typeface="+mn-ea"/>
                        <a:cs typeface="+mn-cs"/>
                      </a:endParaRPr>
                    </a:p>
                  </a:txBody>
                  <a:tcPr/>
                </a:tc>
                <a:extLst>
                  <a:ext uri="{0D108BD9-81ED-4DB2-BD59-A6C34878D82A}">
                    <a16:rowId xmlns:a16="http://schemas.microsoft.com/office/drawing/2014/main" val="10010"/>
                  </a:ext>
                </a:extLst>
              </a:tr>
              <a:tr h="271619">
                <a:tc>
                  <a:txBody>
                    <a:bodyPr/>
                    <a:lstStyle/>
                    <a:p>
                      <a:r>
                        <a:rPr lang="nl-NL" sz="1400" dirty="0" smtClean="0"/>
                        <a:t>Intekening nieuwe dienst</a:t>
                      </a:r>
                      <a:endParaRPr lang="nl-NL" sz="1400" dirty="0"/>
                    </a:p>
                  </a:txBody>
                  <a:tcPr/>
                </a:tc>
                <a:tc>
                  <a:txBody>
                    <a:bodyPr/>
                    <a:lstStyle/>
                    <a:p>
                      <a:r>
                        <a:rPr lang="nl-NL" sz="1400" dirty="0" smtClean="0"/>
                        <a:t>November-december</a:t>
                      </a:r>
                      <a:endParaRPr lang="nl-NL" sz="1400" dirty="0"/>
                    </a:p>
                  </a:txBody>
                  <a:tcPr/>
                </a:tc>
                <a:tc>
                  <a:txBody>
                    <a:bodyPr/>
                    <a:lstStyle/>
                    <a:p>
                      <a:r>
                        <a:rPr lang="nl-NL" sz="1400" dirty="0" smtClean="0"/>
                        <a:t>Zorgaanbieders</a:t>
                      </a:r>
                      <a:r>
                        <a:rPr lang="nl-NL" sz="1400" baseline="0" dirty="0" smtClean="0"/>
                        <a:t> </a:t>
                      </a:r>
                      <a:endParaRPr lang="nl-NL" sz="1400" dirty="0"/>
                    </a:p>
                  </a:txBody>
                  <a:tcPr/>
                </a:tc>
                <a:tc>
                  <a:txBody>
                    <a:bodyPr/>
                    <a:lstStyle/>
                    <a:p>
                      <a:r>
                        <a:rPr lang="nl-NL" sz="1400" dirty="0" smtClean="0"/>
                        <a:t>Schrijven Plan</a:t>
                      </a:r>
                      <a:r>
                        <a:rPr lang="nl-NL" sz="1400" baseline="0" dirty="0" smtClean="0"/>
                        <a:t> van Aanpak*</a:t>
                      </a:r>
                      <a:endParaRPr lang="nl-NL" sz="1400" dirty="0"/>
                    </a:p>
                  </a:txBody>
                  <a:tcPr/>
                </a:tc>
                <a:extLst>
                  <a:ext uri="{0D108BD9-81ED-4DB2-BD59-A6C34878D82A}">
                    <a16:rowId xmlns:a16="http://schemas.microsoft.com/office/drawing/2014/main" val="748339392"/>
                  </a:ext>
                </a:extLst>
              </a:tr>
              <a:tr h="271619">
                <a:tc>
                  <a:txBody>
                    <a:bodyPr/>
                    <a:lstStyle/>
                    <a:p>
                      <a:r>
                        <a:rPr lang="nl-NL" sz="1400" dirty="0" smtClean="0"/>
                        <a:t>Beoordeling</a:t>
                      </a:r>
                      <a:r>
                        <a:rPr lang="nl-NL" sz="1400" baseline="0" dirty="0" smtClean="0"/>
                        <a:t> Plan van Aanpak </a:t>
                      </a:r>
                      <a:endParaRPr lang="nl-NL" sz="1400" dirty="0"/>
                    </a:p>
                  </a:txBody>
                  <a:tcPr/>
                </a:tc>
                <a:tc>
                  <a:txBody>
                    <a:bodyPr/>
                    <a:lstStyle/>
                    <a:p>
                      <a:r>
                        <a:rPr lang="nl-NL" sz="1400" dirty="0" smtClean="0"/>
                        <a:t>December</a:t>
                      </a:r>
                      <a:endParaRPr lang="nl-NL" sz="1400" dirty="0"/>
                    </a:p>
                  </a:txBody>
                  <a:tcPr/>
                </a:tc>
                <a:tc>
                  <a:txBody>
                    <a:bodyPr/>
                    <a:lstStyle/>
                    <a:p>
                      <a:r>
                        <a:rPr lang="nl-NL" sz="1400" dirty="0" smtClean="0"/>
                        <a:t>Gemeenten </a:t>
                      </a:r>
                      <a:endParaRPr lang="nl-NL" sz="1400" dirty="0"/>
                    </a:p>
                  </a:txBody>
                  <a:tcPr/>
                </a:tc>
                <a:tc>
                  <a:txBody>
                    <a:bodyPr/>
                    <a:lstStyle/>
                    <a:p>
                      <a:r>
                        <a:rPr lang="nl-NL" sz="1400" dirty="0" smtClean="0"/>
                        <a:t>A.d.h.v.</a:t>
                      </a:r>
                      <a:r>
                        <a:rPr lang="nl-NL" sz="1400" baseline="0" dirty="0" smtClean="0"/>
                        <a:t> </a:t>
                      </a:r>
                      <a:r>
                        <a:rPr lang="nl-NL" sz="1400" baseline="0" smtClean="0"/>
                        <a:t>aantal criteria.</a:t>
                      </a:r>
                      <a:endParaRPr lang="nl-NL" sz="1400" dirty="0"/>
                    </a:p>
                  </a:txBody>
                  <a:tcPr/>
                </a:tc>
                <a:extLst>
                  <a:ext uri="{0D108BD9-81ED-4DB2-BD59-A6C34878D82A}">
                    <a16:rowId xmlns:a16="http://schemas.microsoft.com/office/drawing/2014/main" val="1501745976"/>
                  </a:ext>
                </a:extLst>
              </a:tr>
              <a:tr h="271619">
                <a:tc>
                  <a:txBody>
                    <a:bodyPr/>
                    <a:lstStyle/>
                    <a:p>
                      <a:r>
                        <a:rPr lang="nl-NL" sz="1400" dirty="0" smtClean="0"/>
                        <a:t>Toevoegen</a:t>
                      </a:r>
                      <a:r>
                        <a:rPr lang="nl-NL" sz="1400" baseline="0" dirty="0" smtClean="0"/>
                        <a:t> dienst aan contracten </a:t>
                      </a:r>
                      <a:endParaRPr lang="nl-NL" sz="1400" dirty="0"/>
                    </a:p>
                  </a:txBody>
                  <a:tcPr/>
                </a:tc>
                <a:tc>
                  <a:txBody>
                    <a:bodyPr/>
                    <a:lstStyle/>
                    <a:p>
                      <a:r>
                        <a:rPr lang="nl-NL" sz="1400" dirty="0" smtClean="0"/>
                        <a:t>December</a:t>
                      </a:r>
                      <a:r>
                        <a:rPr lang="nl-NL" sz="1400" baseline="0" dirty="0" smtClean="0"/>
                        <a:t> </a:t>
                      </a:r>
                      <a:endParaRPr lang="nl-NL" sz="1400" dirty="0"/>
                    </a:p>
                  </a:txBody>
                  <a:tcPr/>
                </a:tc>
                <a:tc>
                  <a:txBody>
                    <a:bodyPr/>
                    <a:lstStyle/>
                    <a:p>
                      <a:r>
                        <a:rPr lang="nl-NL" sz="1400" dirty="0" smtClean="0"/>
                        <a:t>RDS</a:t>
                      </a:r>
                      <a:endParaRPr lang="nl-NL" sz="1400" dirty="0"/>
                    </a:p>
                  </a:txBody>
                  <a:tcPr/>
                </a:tc>
                <a:tc>
                  <a:txBody>
                    <a:bodyPr/>
                    <a:lstStyle/>
                    <a:p>
                      <a:r>
                        <a:rPr lang="nl-NL" sz="1400" dirty="0" smtClean="0"/>
                        <a:t>Middels bijlage 2 bij de DO. </a:t>
                      </a:r>
                      <a:endParaRPr lang="nl-NL" sz="1400" dirty="0"/>
                    </a:p>
                  </a:txBody>
                  <a:tcPr/>
                </a:tc>
                <a:extLst>
                  <a:ext uri="{0D108BD9-81ED-4DB2-BD59-A6C34878D82A}">
                    <a16:rowId xmlns:a16="http://schemas.microsoft.com/office/drawing/2014/main" val="222074737"/>
                  </a:ext>
                </a:extLst>
              </a:tr>
              <a:tr h="271619">
                <a:tc>
                  <a:txBody>
                    <a:bodyPr/>
                    <a:lstStyle/>
                    <a:p>
                      <a:r>
                        <a:rPr lang="nl-NL" sz="1400" dirty="0" smtClean="0"/>
                        <a:t>Start nieuw product</a:t>
                      </a:r>
                      <a:endParaRPr lang="nl-NL" sz="1400" dirty="0"/>
                    </a:p>
                  </a:txBody>
                  <a:tcPr/>
                </a:tc>
                <a:tc>
                  <a:txBody>
                    <a:bodyPr/>
                    <a:lstStyle/>
                    <a:p>
                      <a:r>
                        <a:rPr lang="nl-NL" sz="1400" dirty="0" smtClean="0"/>
                        <a:t>1 januari</a:t>
                      </a:r>
                      <a:r>
                        <a:rPr lang="nl-NL" sz="1400" baseline="0" dirty="0" smtClean="0"/>
                        <a:t> 2021</a:t>
                      </a:r>
                      <a:endParaRPr lang="nl-NL" sz="1400" dirty="0"/>
                    </a:p>
                  </a:txBody>
                  <a:tcPr/>
                </a:tc>
                <a:tc>
                  <a:txBody>
                    <a:bodyPr/>
                    <a:lstStyle/>
                    <a:p>
                      <a:r>
                        <a:rPr lang="nl-NL" sz="1400" dirty="0" smtClean="0"/>
                        <a:t>Allen</a:t>
                      </a:r>
                      <a:endParaRPr lang="nl-NL" sz="1400" dirty="0"/>
                    </a:p>
                  </a:txBody>
                  <a:tcPr/>
                </a:tc>
                <a:tc>
                  <a:txBody>
                    <a:bodyPr/>
                    <a:lstStyle/>
                    <a:p>
                      <a:endParaRPr lang="nl-NL" sz="1400" dirty="0"/>
                    </a:p>
                  </a:txBody>
                  <a:tcPr/>
                </a:tc>
                <a:extLst>
                  <a:ext uri="{0D108BD9-81ED-4DB2-BD59-A6C34878D82A}">
                    <a16:rowId xmlns:a16="http://schemas.microsoft.com/office/drawing/2014/main" val="3172789038"/>
                  </a:ext>
                </a:extLst>
              </a:tr>
            </a:tbl>
          </a:graphicData>
        </a:graphic>
      </p:graphicFrame>
      <p:sp>
        <p:nvSpPr>
          <p:cNvPr id="6" name="Titel 5"/>
          <p:cNvSpPr>
            <a:spLocks noGrp="1"/>
          </p:cNvSpPr>
          <p:nvPr>
            <p:ph type="title"/>
          </p:nvPr>
        </p:nvSpPr>
        <p:spPr/>
        <p:txBody>
          <a:bodyPr/>
          <a:lstStyle/>
          <a:p>
            <a:r>
              <a:rPr lang="nl-NL" dirty="0" smtClean="0"/>
              <a:t>Vervolg product beschut </a:t>
            </a:r>
            <a:endParaRPr lang="nl-NL" dirty="0"/>
          </a:p>
        </p:txBody>
      </p:sp>
    </p:spTree>
    <p:extLst>
      <p:ext uri="{BB962C8B-B14F-4D97-AF65-F5344CB8AC3E}">
        <p14:creationId xmlns:p14="http://schemas.microsoft.com/office/powerpoint/2010/main" val="1822728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sjabloon ppt Regio MiddenHolland">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sjabloon ppt Regio MiddenHolland</Template>
  <TotalTime>1520</TotalTime>
  <Words>1073</Words>
  <Application>Microsoft Office PowerPoint</Application>
  <PresentationFormat>Diavoorstelling (4:3)</PresentationFormat>
  <Paragraphs>173</Paragraphs>
  <Slides>12</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Times New Roman</vt:lpstr>
      <vt:lpstr>sjabloon ppt Regio MiddenHolland</vt:lpstr>
      <vt:lpstr>Beschut wonen </vt:lpstr>
      <vt:lpstr>Agenda</vt:lpstr>
      <vt:lpstr>Terugblik proces </vt:lpstr>
      <vt:lpstr>Ontvangen feedback, zorginhoud</vt:lpstr>
      <vt:lpstr>Ontvangen feedback, tarief</vt:lpstr>
      <vt:lpstr>Welke feedback meegenomen in tarief</vt:lpstr>
      <vt:lpstr>Welke feedback niet meegenomen in tarief</vt:lpstr>
      <vt:lpstr>BOSD is 24ste akkoord gegaan met </vt:lpstr>
      <vt:lpstr>Vervolg product beschut </vt:lpstr>
      <vt:lpstr>Plan van Aanpak </vt:lpstr>
      <vt:lpstr>Innovatiefonds</vt:lpstr>
      <vt:lpstr>Vragen</vt:lpstr>
    </vt:vector>
  </TitlesOfParts>
  <Company>ODMH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Kempen, van M. (comm.)</dc:creator>
  <cp:lastModifiedBy>Hoek, Hanneke van der</cp:lastModifiedBy>
  <cp:revision>41</cp:revision>
  <cp:lastPrinted>2020-03-09T12:17:12Z</cp:lastPrinted>
  <dcterms:created xsi:type="dcterms:W3CDTF">2020-02-24T13:42:45Z</dcterms:created>
  <dcterms:modified xsi:type="dcterms:W3CDTF">2020-10-08T10:29:20Z</dcterms:modified>
</cp:coreProperties>
</file>